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5"/>
  </p:notesMasterIdLst>
  <p:handoutMasterIdLst>
    <p:handoutMasterId r:id="rId56"/>
  </p:handoutMasterIdLst>
  <p:sldIdLst>
    <p:sldId id="256" r:id="rId2"/>
    <p:sldId id="547" r:id="rId3"/>
    <p:sldId id="584" r:id="rId4"/>
    <p:sldId id="325" r:id="rId5"/>
    <p:sldId id="591" r:id="rId6"/>
    <p:sldId id="550" r:id="rId7"/>
    <p:sldId id="551" r:id="rId8"/>
    <p:sldId id="595" r:id="rId9"/>
    <p:sldId id="552" r:id="rId10"/>
    <p:sldId id="553" r:id="rId11"/>
    <p:sldId id="555" r:id="rId12"/>
    <p:sldId id="556" r:id="rId13"/>
    <p:sldId id="557" r:id="rId14"/>
    <p:sldId id="585" r:id="rId15"/>
    <p:sldId id="567" r:id="rId16"/>
    <p:sldId id="586" r:id="rId17"/>
    <p:sldId id="564" r:id="rId18"/>
    <p:sldId id="559" r:id="rId19"/>
    <p:sldId id="560" r:id="rId20"/>
    <p:sldId id="565" r:id="rId21"/>
    <p:sldId id="561" r:id="rId22"/>
    <p:sldId id="563" r:id="rId23"/>
    <p:sldId id="569" r:id="rId24"/>
    <p:sldId id="575" r:id="rId25"/>
    <p:sldId id="576" r:id="rId26"/>
    <p:sldId id="577" r:id="rId27"/>
    <p:sldId id="581" r:id="rId28"/>
    <p:sldId id="583" r:id="rId29"/>
    <p:sldId id="597" r:id="rId30"/>
    <p:sldId id="594" r:id="rId31"/>
    <p:sldId id="596" r:id="rId32"/>
    <p:sldId id="568" r:id="rId33"/>
    <p:sldId id="588" r:id="rId34"/>
    <p:sldId id="422" r:id="rId35"/>
    <p:sldId id="589" r:id="rId36"/>
    <p:sldId id="572" r:id="rId37"/>
    <p:sldId id="515" r:id="rId38"/>
    <p:sldId id="606" r:id="rId39"/>
    <p:sldId id="590" r:id="rId40"/>
    <p:sldId id="604" r:id="rId41"/>
    <p:sldId id="602" r:id="rId42"/>
    <p:sldId id="527" r:id="rId43"/>
    <p:sldId id="533" r:id="rId44"/>
    <p:sldId id="598" r:id="rId45"/>
    <p:sldId id="599" r:id="rId46"/>
    <p:sldId id="600" r:id="rId47"/>
    <p:sldId id="446" r:id="rId48"/>
    <p:sldId id="447" r:id="rId49"/>
    <p:sldId id="449" r:id="rId50"/>
    <p:sldId id="450" r:id="rId51"/>
    <p:sldId id="546" r:id="rId52"/>
    <p:sldId id="607" r:id="rId53"/>
    <p:sldId id="603" r:id="rId54"/>
  </p:sldIdLst>
  <p:sldSz cx="9144000" cy="6858000" type="screen4x3"/>
  <p:notesSz cx="7053263" cy="93091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32">
          <p15:clr>
            <a:srgbClr val="A4A3A4"/>
          </p15:clr>
        </p15:guide>
        <p15:guide id="2" pos="22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CC"/>
    <a:srgbClr val="99FFCC"/>
    <a:srgbClr val="CCFFFF"/>
    <a:srgbClr val="FF0000"/>
    <a:srgbClr val="0922DD"/>
    <a:srgbClr val="CCFFCC"/>
    <a:srgbClr val="1F05BD"/>
    <a:srgbClr val="28287A"/>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7" autoAdjust="0"/>
    <p:restoredTop sz="86647" autoAdjust="0"/>
  </p:normalViewPr>
  <p:slideViewPr>
    <p:cSldViewPr snapToGrid="0">
      <p:cViewPr>
        <p:scale>
          <a:sx n="80" d="100"/>
          <a:sy n="80" d="100"/>
        </p:scale>
        <p:origin x="-1301" y="43"/>
      </p:cViewPr>
      <p:guideLst>
        <p:guide orient="horz" pos="2160"/>
        <p:guide pos="2880"/>
      </p:guideLst>
    </p:cSldViewPr>
  </p:slideViewPr>
  <p:outlineViewPr>
    <p:cViewPr>
      <p:scale>
        <a:sx n="33" d="100"/>
        <a:sy n="33" d="100"/>
      </p:scale>
      <p:origin x="0" y="3254"/>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100" d="100"/>
          <a:sy n="100" d="100"/>
        </p:scale>
        <p:origin x="-1488" y="216"/>
      </p:cViewPr>
      <p:guideLst>
        <p:guide orient="horz" pos="2932"/>
        <p:guide pos="22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34.wmf"/><Relationship Id="rId7" Type="http://schemas.openxmlformats.org/officeDocument/2006/relationships/image" Target="../media/image138.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 Id="rId5" Type="http://schemas.openxmlformats.org/officeDocument/2006/relationships/image" Target="../media/image145.wmf"/><Relationship Id="rId4" Type="http://schemas.openxmlformats.org/officeDocument/2006/relationships/image" Target="../media/image14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5" Type="http://schemas.openxmlformats.org/officeDocument/2006/relationships/image" Target="../media/image22.wmf"/><Relationship Id="rId4"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bwMode="auto">
          <a:xfrm>
            <a:off x="1"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eaLnBrk="0" hangingPunct="0">
              <a:defRPr sz="1100"/>
            </a:lvl1pPr>
          </a:lstStyle>
          <a:p>
            <a:endParaRPr lang="en-US" altLang="zh-CN"/>
          </a:p>
        </p:txBody>
      </p:sp>
      <p:sp>
        <p:nvSpPr>
          <p:cNvPr id="96259" name="Rectangle 3"/>
          <p:cNvSpPr>
            <a:spLocks noGrp="1" noChangeArrowheads="1"/>
          </p:cNvSpPr>
          <p:nvPr>
            <p:ph type="dt" sz="quarter" idx="1"/>
          </p:nvPr>
        </p:nvSpPr>
        <p:spPr bwMode="auto">
          <a:xfrm>
            <a:off x="3995063" y="0"/>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t" anchorCtr="0" compatLnSpc="1">
            <a:prstTxWarp prst="textNoShape">
              <a:avLst/>
            </a:prstTxWarp>
          </a:bodyPr>
          <a:lstStyle>
            <a:lvl1pPr algn="r" eaLnBrk="0" hangingPunct="0">
              <a:defRPr sz="1100"/>
            </a:lvl1pPr>
          </a:lstStyle>
          <a:p>
            <a:fld id="{2DE7FBDA-A7F9-4F59-818D-1E455944512A}" type="datetimeFigureOut">
              <a:rPr lang="zh-CN" altLang="en-US"/>
              <a:pPr/>
              <a:t>2017/6/26</a:t>
            </a:fld>
            <a:endParaRPr lang="en-US" altLang="zh-CN"/>
          </a:p>
        </p:txBody>
      </p:sp>
      <p:sp>
        <p:nvSpPr>
          <p:cNvPr id="96260" name="Rectangle 4"/>
          <p:cNvSpPr>
            <a:spLocks noGrp="1" noChangeArrowheads="1"/>
          </p:cNvSpPr>
          <p:nvPr>
            <p:ph type="ftr" sz="quarter" idx="2"/>
          </p:nvPr>
        </p:nvSpPr>
        <p:spPr bwMode="auto">
          <a:xfrm>
            <a:off x="1"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eaLnBrk="0" hangingPunct="0">
              <a:defRPr sz="1100"/>
            </a:lvl1pPr>
          </a:lstStyle>
          <a:p>
            <a:endParaRPr lang="en-US" altLang="zh-CN"/>
          </a:p>
        </p:txBody>
      </p:sp>
      <p:sp>
        <p:nvSpPr>
          <p:cNvPr id="96261" name="Rectangle 5"/>
          <p:cNvSpPr>
            <a:spLocks noGrp="1" noChangeArrowheads="1"/>
          </p:cNvSpPr>
          <p:nvPr>
            <p:ph type="sldNum" sz="quarter" idx="3"/>
          </p:nvPr>
        </p:nvSpPr>
        <p:spPr bwMode="auto">
          <a:xfrm>
            <a:off x="3995063" y="8842706"/>
            <a:ext cx="3056624" cy="46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310" tIns="43155" rIns="86310" bIns="43155" numCol="1" anchor="b" anchorCtr="0" compatLnSpc="1">
            <a:prstTxWarp prst="textNoShape">
              <a:avLst/>
            </a:prstTxWarp>
          </a:bodyPr>
          <a:lstStyle>
            <a:lvl1pPr algn="r" eaLnBrk="0" hangingPunct="0">
              <a:defRPr sz="1100"/>
            </a:lvl1pPr>
          </a:lstStyle>
          <a:p>
            <a:fld id="{25CD2C88-B722-4B21-916E-DAF2FB8BBA29}" type="slidenum">
              <a:rPr lang="zh-CN" altLang="en-US"/>
              <a:pPr/>
              <a:t>‹#›</a:t>
            </a:fld>
            <a:endParaRPr lang="en-US" altLang="zh-CN"/>
          </a:p>
        </p:txBody>
      </p:sp>
    </p:spTree>
    <p:extLst>
      <p:ext uri="{BB962C8B-B14F-4D97-AF65-F5344CB8AC3E}">
        <p14:creationId xmlns:p14="http://schemas.microsoft.com/office/powerpoint/2010/main" val="2107047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56624" cy="464950"/>
          </a:xfrm>
          <a:prstGeom prst="rect">
            <a:avLst/>
          </a:prstGeom>
        </p:spPr>
        <p:txBody>
          <a:bodyPr vert="horz" wrap="square" lIns="93491" tIns="46746" rIns="93491" bIns="46746" numCol="1" anchor="t" anchorCtr="0" compatLnSpc="1">
            <a:prstTxWarp prst="textNoShape">
              <a:avLst/>
            </a:prstTxWarp>
          </a:bodyPr>
          <a:lstStyle>
            <a:lvl1pPr>
              <a:defRPr sz="1200">
                <a:latin typeface="Calibri" pitchFamily="34" charset="0"/>
              </a:defRPr>
            </a:lvl1pPr>
          </a:lstStyle>
          <a:p>
            <a:endParaRPr lang="en-US" altLang="zh-CN"/>
          </a:p>
        </p:txBody>
      </p:sp>
      <p:sp>
        <p:nvSpPr>
          <p:cNvPr id="3" name="Date Placeholder 2"/>
          <p:cNvSpPr>
            <a:spLocks noGrp="1"/>
          </p:cNvSpPr>
          <p:nvPr>
            <p:ph type="dt" idx="1"/>
          </p:nvPr>
        </p:nvSpPr>
        <p:spPr>
          <a:xfrm>
            <a:off x="3995063" y="0"/>
            <a:ext cx="3056624" cy="464950"/>
          </a:xfrm>
          <a:prstGeom prst="rect">
            <a:avLst/>
          </a:prstGeom>
        </p:spPr>
        <p:txBody>
          <a:bodyPr vert="horz" wrap="square" lIns="93491" tIns="46746" rIns="93491" bIns="46746" numCol="1" anchor="t" anchorCtr="0" compatLnSpc="1">
            <a:prstTxWarp prst="textNoShape">
              <a:avLst/>
            </a:prstTxWarp>
          </a:bodyPr>
          <a:lstStyle>
            <a:lvl1pPr algn="r">
              <a:defRPr sz="1200">
                <a:latin typeface="Calibri" pitchFamily="34" charset="0"/>
              </a:defRPr>
            </a:lvl1pPr>
          </a:lstStyle>
          <a:p>
            <a:pPr>
              <a:defRPr/>
            </a:pPr>
            <a:fld id="{78EEC0A2-7631-4447-A9A4-BB1FAFCE19DB}" type="datetimeFigureOut">
              <a:rPr lang="zh-CN" altLang="en-US"/>
              <a:pPr>
                <a:defRPr/>
              </a:pPr>
              <a:t>2017/6/26</a:t>
            </a:fld>
            <a:endParaRPr lang="en-US" altLang="zh-CN"/>
          </a:p>
        </p:txBody>
      </p:sp>
      <p:sp>
        <p:nvSpPr>
          <p:cNvPr id="4" name="Slide Image Placeholder 3"/>
          <p:cNvSpPr>
            <a:spLocks noGrp="1" noRot="1" noChangeAspect="1"/>
          </p:cNvSpPr>
          <p:nvPr>
            <p:ph type="sldImg" idx="2"/>
          </p:nvPr>
        </p:nvSpPr>
        <p:spPr>
          <a:xfrm>
            <a:off x="1198563" y="698500"/>
            <a:ext cx="4656137" cy="3490913"/>
          </a:xfrm>
          <a:prstGeom prst="rect">
            <a:avLst/>
          </a:prstGeom>
          <a:noFill/>
          <a:ln w="12700">
            <a:solidFill>
              <a:prstClr val="black"/>
            </a:solidFill>
          </a:ln>
        </p:spPr>
        <p:txBody>
          <a:bodyPr vert="horz" lIns="93491" tIns="46746" rIns="93491" bIns="46746" rtlCol="0" anchor="ctr"/>
          <a:lstStyle/>
          <a:p>
            <a:pPr lvl="0"/>
            <a:endParaRPr lang="en-US" noProof="0"/>
          </a:p>
        </p:txBody>
      </p:sp>
      <p:sp>
        <p:nvSpPr>
          <p:cNvPr id="5" name="Notes Placeholder 4"/>
          <p:cNvSpPr>
            <a:spLocks noGrp="1"/>
          </p:cNvSpPr>
          <p:nvPr>
            <p:ph type="body" sz="quarter" idx="3"/>
          </p:nvPr>
        </p:nvSpPr>
        <p:spPr>
          <a:xfrm>
            <a:off x="705012" y="4421353"/>
            <a:ext cx="5643241" cy="4188879"/>
          </a:xfrm>
          <a:prstGeom prst="rect">
            <a:avLst/>
          </a:prstGeom>
        </p:spPr>
        <p:txBody>
          <a:bodyPr vert="horz" lIns="93491" tIns="46746" rIns="93491" bIns="4674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42706"/>
            <a:ext cx="3056624" cy="464950"/>
          </a:xfrm>
          <a:prstGeom prst="rect">
            <a:avLst/>
          </a:prstGeom>
        </p:spPr>
        <p:txBody>
          <a:bodyPr vert="horz" wrap="square" lIns="93491" tIns="46746" rIns="93491" bIns="46746" numCol="1" anchor="b" anchorCtr="0" compatLnSpc="1">
            <a:prstTxWarp prst="textNoShape">
              <a:avLst/>
            </a:prstTxWarp>
          </a:bodyPr>
          <a:lstStyle>
            <a:lvl1pPr>
              <a:defRPr sz="1200">
                <a:latin typeface="Calibri" pitchFamily="34" charset="0"/>
              </a:defRPr>
            </a:lvl1pPr>
          </a:lstStyle>
          <a:p>
            <a:endParaRPr lang="en-US" altLang="zh-CN"/>
          </a:p>
        </p:txBody>
      </p:sp>
      <p:sp>
        <p:nvSpPr>
          <p:cNvPr id="7" name="Slide Number Placeholder 6"/>
          <p:cNvSpPr>
            <a:spLocks noGrp="1"/>
          </p:cNvSpPr>
          <p:nvPr>
            <p:ph type="sldNum" sz="quarter" idx="5"/>
          </p:nvPr>
        </p:nvSpPr>
        <p:spPr>
          <a:xfrm>
            <a:off x="3995063" y="8842706"/>
            <a:ext cx="3056624" cy="464950"/>
          </a:xfrm>
          <a:prstGeom prst="rect">
            <a:avLst/>
          </a:prstGeom>
        </p:spPr>
        <p:txBody>
          <a:bodyPr vert="horz" wrap="square" lIns="93491" tIns="46746" rIns="93491" bIns="46746" numCol="1" anchor="b" anchorCtr="0" compatLnSpc="1">
            <a:prstTxWarp prst="textNoShape">
              <a:avLst/>
            </a:prstTxWarp>
          </a:bodyPr>
          <a:lstStyle>
            <a:lvl1pPr algn="r">
              <a:defRPr sz="1200">
                <a:latin typeface="Calibri" pitchFamily="34" charset="0"/>
              </a:defRPr>
            </a:lvl1pPr>
          </a:lstStyle>
          <a:p>
            <a:pPr>
              <a:defRPr/>
            </a:pPr>
            <a:fld id="{661DA317-35DB-41B2-B50F-864EDD60E917}" type="slidenum">
              <a:rPr lang="zh-CN" altLang="en-US"/>
              <a:pPr>
                <a:defRPr/>
              </a:pPr>
              <a:t>‹#›</a:t>
            </a:fld>
            <a:endParaRPr lang="en-US" altLang="zh-CN"/>
          </a:p>
        </p:txBody>
      </p:sp>
    </p:spTree>
    <p:extLst>
      <p:ext uri="{BB962C8B-B14F-4D97-AF65-F5344CB8AC3E}">
        <p14:creationId xmlns:p14="http://schemas.microsoft.com/office/powerpoint/2010/main" val="7772739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5"/>
          </p:nvPr>
        </p:nvSpPr>
        <p:spPr/>
        <p:txBody>
          <a:bodyPr/>
          <a:lstStyle/>
          <a:p>
            <a:pPr>
              <a:defRPr/>
            </a:pPr>
            <a:fld id="{47C6C07B-5FA7-4C0D-9CFB-8094B9B013EA}" type="slidenum">
              <a:rPr lang="zh-CN" altLang="en-US"/>
              <a:pPr>
                <a:defRPr/>
              </a:pPr>
              <a:t>1</a:t>
            </a:fld>
            <a:endParaRPr lang="en-US" altLang="zh-CN"/>
          </a:p>
        </p:txBody>
      </p:sp>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Good</a:t>
            </a:r>
            <a:r>
              <a:rPr lang="en-US" altLang="zh-CN" baseline="0" dirty="0">
                <a:latin typeface="Times New Roman" panose="02020603050405020304" pitchFamily="18" charset="0"/>
                <a:cs typeface="Times New Roman" panose="02020603050405020304" pitchFamily="18" charset="0"/>
              </a:rPr>
              <a:t> morning everyone; my name is Yuan Yuan, The title of my presentation is …</a:t>
            </a:r>
            <a:endParaRPr lang="zh-CN" altLang="en-US" dirty="0">
              <a:latin typeface="Times New Roman" panose="02020603050405020304" pitchFamily="18" charset="0"/>
              <a:cs typeface="Times New Roman" panose="02020603050405020304" pitchFamily="18" charset="0"/>
            </a:endParaRPr>
          </a:p>
        </p:txBody>
      </p:sp>
      <p:sp>
        <p:nvSpPr>
          <p:cNvPr id="38916" name="Slide Number Placeholder 3"/>
          <p:cNvSpPr txBox="1">
            <a:spLocks noGrp="1"/>
          </p:cNvSpPr>
          <p:nvPr/>
        </p:nvSpPr>
        <p:spPr bwMode="auto">
          <a:xfrm>
            <a:off x="3995063" y="8842706"/>
            <a:ext cx="3056624"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91" tIns="46746" rIns="93491" bIns="46746"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8D510962-AD3C-4301-BE0E-17F9674686F7}" type="slidenum">
              <a:rPr lang="zh-CN" altLang="en-US" sz="1200">
                <a:latin typeface="Calibri" pitchFamily="34" charset="0"/>
              </a:rPr>
              <a:pPr algn="r" eaLnBrk="1" hangingPunct="1"/>
              <a:t>1</a:t>
            </a:fld>
            <a:endParaRPr lang="en-US" altLang="zh-CN" sz="1200">
              <a:latin typeface="Calibri" pitchFamily="34" charset="0"/>
            </a:endParaRPr>
          </a:p>
        </p:txBody>
      </p:sp>
    </p:spTree>
    <p:extLst>
      <p:ext uri="{BB962C8B-B14F-4D97-AF65-F5344CB8AC3E}">
        <p14:creationId xmlns:p14="http://schemas.microsoft.com/office/powerpoint/2010/main" val="255093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Then we can link it to FAST code to  do linearization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FAST </a:t>
            </a:r>
            <a:r>
              <a:rPr lang="en-US" sz="1200" dirty="0"/>
              <a:t>numerically …and substituting</a:t>
            </a:r>
            <a:r>
              <a:rPr lang="en-US" sz="1200" baseline="0" dirty="0"/>
              <a:t> it to the previous nonlinear equation of motion</a:t>
            </a:r>
          </a:p>
          <a:p>
            <a:r>
              <a:rPr lang="en-US" baseline="0" dirty="0"/>
              <a:t>after Taylor series expansion. </a:t>
            </a:r>
            <a:r>
              <a:rPr lang="en-US" dirty="0"/>
              <a:t>We could</a:t>
            </a:r>
            <a:r>
              <a:rPr lang="en-US" baseline="0" dirty="0"/>
              <a:t> get the standard linearized form</a:t>
            </a:r>
            <a:endParaRPr lang="en-US" dirty="0"/>
          </a:p>
          <a:p>
            <a:r>
              <a:rPr lang="en-US" dirty="0"/>
              <a:t>And this</a:t>
            </a:r>
            <a:r>
              <a:rPr lang="en-US" baseline="0" dirty="0"/>
              <a:t> is </a:t>
            </a:r>
            <a:r>
              <a:rPr lang="en-US" dirty="0"/>
              <a:t>the stat</a:t>
            </a:r>
            <a:r>
              <a:rPr lang="en-US" baseline="0" dirty="0"/>
              <a:t>e space form, delta </a:t>
            </a:r>
            <a:r>
              <a:rPr lang="en-US" baseline="0" dirty="0" err="1"/>
              <a:t>ud</a:t>
            </a:r>
            <a:r>
              <a:rPr lang="en-US" baseline="0" dirty="0"/>
              <a:t> is disturbance from the wind speed at operating point</a:t>
            </a:r>
          </a:p>
          <a:p>
            <a:r>
              <a:rPr lang="en-US" baseline="0" dirty="0"/>
              <a:t>So we have got the linearized model</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err="1"/>
              <a:t>DspCis</a:t>
            </a:r>
            <a:r>
              <a:rPr lang="en-US" dirty="0"/>
              <a:t> the displacement output matrix </a:t>
            </a:r>
            <a:r>
              <a:rPr lang="en-US" dirty="0" err="1"/>
              <a:t>VelCis</a:t>
            </a:r>
            <a:r>
              <a:rPr lang="en-US" dirty="0"/>
              <a:t> the velocity output matrix)</a:t>
            </a:r>
          </a:p>
          <a:p>
            <a:endParaRPr lang="en-US"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10</a:t>
            </a:fld>
            <a:endParaRPr lang="en-US" altLang="zh-CN"/>
          </a:p>
        </p:txBody>
      </p:sp>
    </p:spTree>
    <p:extLst>
      <p:ext uri="{BB962C8B-B14F-4D97-AF65-F5344CB8AC3E}">
        <p14:creationId xmlns:p14="http://schemas.microsoft.com/office/powerpoint/2010/main" val="18387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analysis,</a:t>
            </a:r>
            <a:r>
              <a:rPr lang="en-US" baseline="0" dirty="0"/>
              <a:t> </a:t>
            </a:r>
            <a:r>
              <a:rPr lang="en-US" dirty="0"/>
              <a:t>The yaw control is not involved,</a:t>
            </a:r>
            <a:r>
              <a:rPr lang="en-US" baseline="0" dirty="0"/>
              <a:t> similar to other studies. We assume wind turbine has faced to the wind direction</a:t>
            </a:r>
          </a:p>
          <a:p>
            <a:r>
              <a:rPr lang="en-US" baseline="0" dirty="0"/>
              <a:t>The output of the pitch controller is the pitch command, we need to mention , it is a collective control signal, which means all the blades will pitch at the same angle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11</a:t>
            </a:fld>
            <a:endParaRPr lang="en-US" altLang="zh-CN"/>
          </a:p>
        </p:txBody>
      </p:sp>
    </p:spTree>
    <p:extLst>
      <p:ext uri="{BB962C8B-B14F-4D97-AF65-F5344CB8AC3E}">
        <p14:creationId xmlns:p14="http://schemas.microsoft.com/office/powerpoint/2010/main" val="278198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Next we will introduce the</a:t>
            </a:r>
            <a:r>
              <a:rPr lang="en-US" baseline="0" dirty="0">
                <a:latin typeface="Times New Roman" panose="02020603050405020304" pitchFamily="18" charset="0"/>
                <a:cs typeface="Times New Roman" panose="02020603050405020304" pitchFamily="18" charset="0"/>
              </a:rPr>
              <a:t> standard torque control which proposed by </a:t>
            </a:r>
            <a:r>
              <a:rPr lang="en-US" baseline="0" dirty="0" err="1">
                <a:latin typeface="Times New Roman" panose="02020603050405020304" pitchFamily="18" charset="0"/>
                <a:cs typeface="Times New Roman" panose="02020603050405020304" pitchFamily="18" charset="0"/>
              </a:rPr>
              <a:t>Jonkman</a:t>
            </a:r>
            <a:r>
              <a:rPr lang="en-US" baseline="0" dirty="0">
                <a:latin typeface="Times New Roman" panose="02020603050405020304" pitchFamily="18" charset="0"/>
                <a:cs typeface="Times New Roman" panose="02020603050405020304" pitchFamily="18" charset="0"/>
              </a:rPr>
              <a:t> from NREL</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a:t>
            </a:r>
            <a:r>
              <a:rPr lang="en-US" baseline="0" dirty="0">
                <a:latin typeface="Times New Roman" panose="02020603050405020304" pitchFamily="18" charset="0"/>
                <a:cs typeface="Times New Roman" panose="02020603050405020304" pitchFamily="18" charset="0"/>
              </a:rPr>
              <a:t> Region 1, torque is 0. </a:t>
            </a:r>
          </a:p>
          <a:p>
            <a:pPr algn="just"/>
            <a:r>
              <a:rPr lang="en-US" baseline="0" dirty="0">
                <a:latin typeface="Times New Roman" panose="02020603050405020304" pitchFamily="18" charset="0"/>
                <a:cs typeface="Times New Roman" panose="02020603050405020304" pitchFamily="18" charset="0"/>
              </a:rPr>
              <a:t>In region 2 ,torque is a function of generator speed.  </a:t>
            </a:r>
            <a:r>
              <a:rPr lang="en-US" baseline="0" dirty="0">
                <a:solidFill>
                  <a:srgbClr val="FF0000"/>
                </a:solidFill>
                <a:latin typeface="Times New Roman" panose="02020603050405020304" pitchFamily="18" charset="0"/>
                <a:cs typeface="Times New Roman" panose="02020603050405020304" pitchFamily="18" charset="0"/>
              </a:rPr>
              <a:t>To maintain a constant optimal tip speed ratio</a:t>
            </a:r>
          </a:p>
          <a:p>
            <a:pPr algn="just"/>
            <a:r>
              <a:rPr lang="en-US" baseline="0" dirty="0">
                <a:latin typeface="Times New Roman" panose="02020603050405020304" pitchFamily="18" charset="0"/>
                <a:cs typeface="Times New Roman" panose="02020603050405020304" pitchFamily="18" charset="0"/>
              </a:rPr>
              <a:t>In region 2 and a half, it is a ……</a:t>
            </a:r>
          </a:p>
          <a:p>
            <a:pPr algn="just"/>
            <a:r>
              <a:rPr lang="en-US" baseline="0" dirty="0">
                <a:latin typeface="Times New Roman" panose="02020603050405020304" pitchFamily="18" charset="0"/>
                <a:cs typeface="Times New Roman" panose="02020603050405020304" pitchFamily="18" charset="0"/>
              </a:rPr>
              <a:t>In region 3 ,the torque is held at rated value</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12</a:t>
            </a:fld>
            <a:endParaRPr lang="en-US" altLang="zh-CN"/>
          </a:p>
        </p:txBody>
      </p:sp>
    </p:spTree>
    <p:extLst>
      <p:ext uri="{BB962C8B-B14F-4D97-AF65-F5344CB8AC3E}">
        <p14:creationId xmlns:p14="http://schemas.microsoft.com/office/powerpoint/2010/main" val="151622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Now</a:t>
            </a:r>
            <a:r>
              <a:rPr lang="en-US" baseline="0" dirty="0">
                <a:latin typeface="Times New Roman" panose="02020603050405020304" pitchFamily="18" charset="0"/>
                <a:cs typeface="Times New Roman" panose="02020603050405020304" pitchFamily="18" charset="0"/>
              </a:rPr>
              <a:t> let’s move to the baseline pitch control, it is a gain…..</a:t>
            </a:r>
          </a:p>
          <a:p>
            <a:pPr algn="just"/>
            <a:r>
              <a:rPr lang="en-US" baseline="0" dirty="0">
                <a:latin typeface="Times New Roman" panose="02020603050405020304" pitchFamily="18" charset="0"/>
                <a:cs typeface="Times New Roman" panose="02020603050405020304" pitchFamily="18" charset="0"/>
              </a:rPr>
              <a:t>Different from the classical PID control, we add a gain scheduling factor GK to …. </a:t>
            </a:r>
          </a:p>
          <a:p>
            <a:pPr algn="just"/>
            <a:r>
              <a:rPr lang="en-US" baseline="0" dirty="0">
                <a:latin typeface="Times New Roman" panose="02020603050405020304" pitchFamily="18" charset="0"/>
                <a:cs typeface="Times New Roman" panose="02020603050405020304" pitchFamily="18" charset="0"/>
              </a:rPr>
              <a:t>Since PID gains are tuned at Op, it can not </a:t>
            </a:r>
            <a:r>
              <a:rPr lang="en-US" baseline="0" dirty="0" err="1">
                <a:latin typeface="Times New Roman" panose="02020603050405020304" pitchFamily="18" charset="0"/>
                <a:cs typeface="Times New Roman" panose="02020603050405020304" pitchFamily="18" charset="0"/>
              </a:rPr>
              <a:t>gurantee</a:t>
            </a:r>
            <a:r>
              <a:rPr lang="en-US" baseline="0" dirty="0">
                <a:latin typeface="Times New Roman" panose="02020603050405020304" pitchFamily="18" charset="0"/>
                <a:cs typeface="Times New Roman" panose="02020603050405020304" pitchFamily="18" charset="0"/>
              </a:rPr>
              <a:t> the perfect performance at time-varying wind field.</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After adding this factor, the gains can be changed when wind speed is varying. </a:t>
            </a:r>
            <a:endParaRPr lang="en-US" sz="1200" b="0" i="0" dirty="0">
              <a:effectLst/>
            </a:endParaRPr>
          </a:p>
          <a:p>
            <a:pPr algn="just"/>
            <a:endParaRPr lang="en-US" baseline="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(Pitch actuator:</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30HZ</a:t>
            </a:r>
            <a:r>
              <a:rPr lang="en-US" baseline="0"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13</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comes our</a:t>
            </a:r>
            <a:r>
              <a:rPr lang="en-US" baseline="0" dirty="0"/>
              <a:t> proposed adaptive controller, challenges…. </a:t>
            </a:r>
            <a:r>
              <a:rPr lang="en-US" baseline="0" dirty="0" err="1"/>
              <a:t>Complx</a:t>
            </a:r>
            <a:r>
              <a:rPr lang="en-US" baseline="0" dirty="0"/>
              <a:t>…and uncertain….</a:t>
            </a:r>
            <a:endParaRPr lang="en-US" dirty="0"/>
          </a:p>
          <a:p>
            <a:r>
              <a:rPr lang="en-US" dirty="0"/>
              <a:t>The</a:t>
            </a:r>
            <a:r>
              <a:rPr lang="en-US" baseline="0" dirty="0"/>
              <a:t> large flexible structure operate in uncertain </a:t>
            </a:r>
            <a:r>
              <a:rPr lang="en-US" baseline="0" dirty="0" err="1"/>
              <a:t>enviroments</a:t>
            </a:r>
            <a:r>
              <a:rPr lang="en-US" baseline="0" dirty="0"/>
              <a:t> may have a lot unexpected failure</a:t>
            </a:r>
          </a:p>
          <a:p>
            <a:r>
              <a:rPr lang="en-US" baseline="0" dirty="0"/>
              <a:t>So the objective….</a:t>
            </a:r>
          </a:p>
          <a:p>
            <a:endParaRPr lang="en-US" baseline="0" dirty="0"/>
          </a:p>
          <a:p>
            <a:r>
              <a:rPr lang="en-US" baseline="0" dirty="0"/>
              <a:t>But there are </a:t>
            </a:r>
            <a:r>
              <a:rPr lang="en-US" baseline="0" dirty="0" err="1"/>
              <a:t>diffculties</a:t>
            </a:r>
            <a:r>
              <a:rPr lang="en-US" baseline="0" dirty="0"/>
              <a:t> to design such a </a:t>
            </a:r>
            <a:r>
              <a:rPr lang="en-US" baseline="0" dirty="0" err="1"/>
              <a:t>contro</a:t>
            </a:r>
            <a:r>
              <a:rPr lang="en-US" baseline="0" dirty="0"/>
              <a:t>…. </a:t>
            </a:r>
          </a:p>
          <a:p>
            <a:r>
              <a:rPr lang="en-US" baseline="0" dirty="0"/>
              <a:t>We can not com….know </a:t>
            </a:r>
            <a:r>
              <a:rPr lang="en-US" baseline="0" dirty="0" err="1"/>
              <a:t>sytem</a:t>
            </a:r>
            <a:r>
              <a:rPr lang="en-US" baseline="0" dirty="0"/>
              <a:t>…due to..</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14</a:t>
            </a:fld>
            <a:endParaRPr lang="en-US" altLang="zh-CN"/>
          </a:p>
        </p:txBody>
      </p:sp>
    </p:spTree>
    <p:extLst>
      <p:ext uri="{BB962C8B-B14F-4D97-AF65-F5344CB8AC3E}">
        <p14:creationId xmlns:p14="http://schemas.microsoft.com/office/powerpoint/2010/main" val="343696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itchFamily="18" charset="0"/>
                <a:cs typeface="Times New Roman" pitchFamily="18" charset="0"/>
              </a:rPr>
              <a:t>Here is ……..</a:t>
            </a:r>
          </a:p>
          <a:p>
            <a:pPr algn="just"/>
            <a:r>
              <a:rPr lang="en-US" baseline="0" dirty="0">
                <a:latin typeface="Times New Roman" pitchFamily="18" charset="0"/>
                <a:cs typeface="Times New Roman" pitchFamily="18" charset="0"/>
              </a:rPr>
              <a:t>We use the error between reference model output and plant output to design the adjustment mechanism, the controller can adapt itself to uncertainties.</a:t>
            </a:r>
          </a:p>
          <a:p>
            <a:pPr algn="just"/>
            <a:r>
              <a:rPr lang="en-US" baseline="0" dirty="0">
                <a:latin typeface="Times New Roman" pitchFamily="18" charset="0"/>
                <a:cs typeface="Times New Roman" pitchFamily="18" charset="0"/>
              </a:rPr>
              <a:t> there are some </a:t>
            </a:r>
            <a:r>
              <a:rPr lang="en-US" b="0" i="0" baseline="0" dirty="0">
                <a:latin typeface="Times New Roman" pitchFamily="18" charset="0"/>
                <a:cs typeface="Times New Roman" pitchFamily="18" charset="0"/>
              </a:rPr>
              <a:t>potential </a:t>
            </a:r>
            <a:r>
              <a:rPr lang="en-US" altLang="zh-CN" sz="1200" b="0" i="0" dirty="0">
                <a:effectLst>
                  <a:outerShdw blurRad="38100" dist="38100" dir="2700000" algn="tl">
                    <a:srgbClr val="000000">
                      <a:alpha val="43137"/>
                    </a:srgbClr>
                  </a:outerShdw>
                </a:effectLst>
              </a:rPr>
              <a:t>advantages when this MRAC scheme applied..</a:t>
            </a:r>
            <a:endParaRPr lang="en-US" b="0" i="0" baseline="0"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On the  top model</a:t>
            </a:r>
            <a:r>
              <a:rPr lang="en-US" baseline="0" dirty="0">
                <a:latin typeface="Times New Roman" pitchFamily="18" charset="0"/>
                <a:cs typeface="Times New Roman" pitchFamily="18" charset="0"/>
              </a:rPr>
              <a:t> reference adaptive control</a:t>
            </a: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15</a:t>
            </a:fld>
            <a:endParaRPr lang="en-US" altLang="zh-CN"/>
          </a:p>
        </p:txBody>
      </p:sp>
    </p:spTree>
    <p:extLst>
      <p:ext uri="{BB962C8B-B14F-4D97-AF65-F5344CB8AC3E}">
        <p14:creationId xmlns:p14="http://schemas.microsoft.com/office/powerpoint/2010/main" val="3793402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8" charset="0"/>
                <a:cs typeface="Times New Roman" pitchFamily="18" charset="0"/>
              </a:rPr>
              <a:t>This is our</a:t>
            </a:r>
            <a:r>
              <a:rPr lang="en-US" baseline="0" dirty="0">
                <a:latin typeface="Times New Roman" pitchFamily="18" charset="0"/>
                <a:cs typeface="Times New Roman" pitchFamily="18" charset="0"/>
              </a:rPr>
              <a:t> </a:t>
            </a:r>
            <a:r>
              <a:rPr lang="en-US" dirty="0">
                <a:latin typeface="Times New Roman" pitchFamily="18" charset="0"/>
                <a:cs typeface="Times New Roman" pitchFamily="18" charset="0"/>
              </a:rPr>
              <a:t>new attempt to tackle the problem…We</a:t>
            </a:r>
            <a:r>
              <a:rPr lang="en-US" baseline="0" dirty="0">
                <a:latin typeface="Times New Roman" pitchFamily="18" charset="0"/>
                <a:cs typeface="Times New Roman" pitchFamily="18" charset="0"/>
              </a:rPr>
              <a:t> adopt model…This is a two-layer..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pitchFamily="18" charset="0"/>
                <a:cs typeface="Times New Roman" pitchFamily="18" charset="0"/>
              </a:rPr>
              <a:t>The ..layer</a:t>
            </a:r>
            <a:r>
              <a:rPr lang="en-US" baseline="0" dirty="0">
                <a:latin typeface="Times New Roman" pitchFamily="18" charset="0"/>
                <a:cs typeface="Times New Roman" pitchFamily="18" charset="0"/>
              </a:rPr>
              <a:t> 1 is a …..We choose …as…The function of DAC is to achieve… </a:t>
            </a:r>
            <a:endParaRPr lang="en-US"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The disadvantage is that control performance can not be guaranteed when the turbine is not working near selected operating point.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So We will  control layer 2 …to…</a:t>
            </a:r>
          </a:p>
          <a:p>
            <a:r>
              <a:rPr lang="en-US" dirty="0"/>
              <a:t>Next</a:t>
            </a:r>
            <a:r>
              <a:rPr lang="en-US" baseline="0" dirty="0"/>
              <a:t> we will go through the details in layer 1 and layer 2</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16</a:t>
            </a:fld>
            <a:endParaRPr lang="en-US" altLang="zh-CN"/>
          </a:p>
        </p:txBody>
      </p:sp>
    </p:spTree>
    <p:extLst>
      <p:ext uri="{BB962C8B-B14F-4D97-AF65-F5344CB8AC3E}">
        <p14:creationId xmlns:p14="http://schemas.microsoft.com/office/powerpoint/2010/main" val="1390865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control layer 1, we</a:t>
            </a:r>
            <a:r>
              <a:rPr lang="en-US" baseline="0" dirty="0"/>
              <a:t> want our reference model to achieve </a:t>
            </a:r>
            <a:r>
              <a:rPr lang="en-US" baseline="0" dirty="0" err="1"/>
              <a:t>distur</a:t>
            </a:r>
            <a:r>
              <a:rPr lang="en-US" baseline="0" dirty="0"/>
              <a:t>… that is why we use DAC. In DAC…</a:t>
            </a:r>
          </a:p>
          <a:p>
            <a:r>
              <a:rPr lang="en-US" baseline="0" dirty="0"/>
              <a:t>The </a:t>
            </a:r>
            <a:r>
              <a:rPr lang="en-US" baseline="0" dirty="0" err="1"/>
              <a:t>persistenet</a:t>
            </a:r>
            <a:r>
              <a:rPr lang="en-US" baseline="0" dirty="0"/>
              <a:t>…</a:t>
            </a:r>
          </a:p>
          <a:p>
            <a:r>
              <a:rPr lang="en-US" baseline="0" dirty="0"/>
              <a:t>To design the </a:t>
            </a:r>
            <a:r>
              <a:rPr lang="en-US" baseline="0" dirty="0" err="1"/>
              <a:t>clsed</a:t>
            </a:r>
            <a:r>
              <a:rPr lang="en-US" baseline="0" dirty="0"/>
              <a:t>—DAC, we use a </a:t>
            </a:r>
            <a:r>
              <a:rPr lang="en-US" baseline="0" dirty="0" err="1"/>
              <a:t>lin</a:t>
            </a:r>
            <a:r>
              <a:rPr lang="en-US" baseline="0" dirty="0"/>
              <a:t>…to represent..</a:t>
            </a:r>
          </a:p>
          <a:p>
            <a:r>
              <a:rPr lang="en-US" baseline="0" dirty="0"/>
              <a:t>The control law consists of two parts, one is a feedback of  state </a:t>
            </a:r>
            <a:r>
              <a:rPr lang="en-US" baseline="0" dirty="0" err="1"/>
              <a:t>vriable</a:t>
            </a:r>
            <a:r>
              <a:rPr lang="en-US" baseline="0" dirty="0"/>
              <a:t>, the other is a feedback of </a:t>
            </a:r>
            <a:r>
              <a:rPr lang="en-US" baseline="0" dirty="0" err="1"/>
              <a:t>disturabce</a:t>
            </a:r>
            <a:r>
              <a:rPr lang="en-US" baseline="0" dirty="0"/>
              <a:t>..</a:t>
            </a:r>
          </a:p>
          <a:p>
            <a:endParaRPr lang="en-US" baseline="0" dirty="0"/>
          </a:p>
          <a:p>
            <a:r>
              <a:rPr lang="en-US" baseline="0" dirty="0"/>
              <a:t>Substitute the control law…</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17</a:t>
            </a:fld>
            <a:endParaRPr lang="en-US" altLang="zh-CN"/>
          </a:p>
        </p:txBody>
      </p:sp>
    </p:spTree>
    <p:extLst>
      <p:ext uri="{BB962C8B-B14F-4D97-AF65-F5344CB8AC3E}">
        <p14:creationId xmlns:p14="http://schemas.microsoft.com/office/powerpoint/2010/main" val="334343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The first part is related with, the second …</a:t>
            </a:r>
          </a:p>
          <a:p>
            <a:pPr algn="just"/>
            <a:r>
              <a:rPr lang="en-US" baseline="0" dirty="0">
                <a:latin typeface="Times New Roman" panose="02020603050405020304" pitchFamily="18" charset="0"/>
                <a:cs typeface="Times New Roman" panose="02020603050405020304" pitchFamily="18" charset="0"/>
              </a:rPr>
              <a:t>Let’s begin with the first goal…. We will use LQR to find…..G. that is </a:t>
            </a:r>
            <a:r>
              <a:rPr lang="en-US" baseline="0" dirty="0" err="1">
                <a:latin typeface="Times New Roman" panose="02020603050405020304" pitchFamily="18" charset="0"/>
                <a:cs typeface="Times New Roman" panose="02020603050405020304" pitchFamily="18" charset="0"/>
              </a:rPr>
              <a:t>minimzing</a:t>
            </a:r>
            <a:r>
              <a:rPr lang="en-US" baseline="0" dirty="0">
                <a:latin typeface="Times New Roman" panose="02020603050405020304" pitchFamily="18" charset="0"/>
                <a:cs typeface="Times New Roman" panose="02020603050405020304" pitchFamily="18" charset="0"/>
              </a:rPr>
              <a:t>….This process corresponds to LQR block in Layer 1.</a:t>
            </a:r>
          </a:p>
          <a:p>
            <a:pPr algn="just"/>
            <a:r>
              <a:rPr lang="en-US" baseline="0" dirty="0">
                <a:latin typeface="Times New Roman" panose="02020603050405020304" pitchFamily="18" charset="0"/>
                <a:cs typeface="Times New Roman" panose="02020603050405020304" pitchFamily="18" charset="0"/>
              </a:rPr>
              <a:t>The function consists of the response vector and control input with the weighting ... The response vector includes the component deflections. Minimizing them can minimize loads they produce. The control input is related with the actuator life which we wan to prolong. So A trade-off between different response vector, and also with control efforts is </a:t>
            </a:r>
            <a:r>
              <a:rPr lang="en-US" baseline="0" dirty="0" err="1">
                <a:latin typeface="Times New Roman" panose="02020603050405020304" pitchFamily="18" charset="0"/>
                <a:cs typeface="Times New Roman" panose="02020603050405020304" pitchFamily="18" charset="0"/>
              </a:rPr>
              <a:t>meanigful</a:t>
            </a:r>
            <a:r>
              <a:rPr lang="en-US" baseline="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18</a:t>
            </a:fld>
            <a:endParaRPr lang="en-US" altLang="zh-CN"/>
          </a:p>
        </p:txBody>
      </p:sp>
    </p:spTree>
    <p:extLst>
      <p:ext uri="{BB962C8B-B14F-4D97-AF65-F5344CB8AC3E}">
        <p14:creationId xmlns:p14="http://schemas.microsoft.com/office/powerpoint/2010/main" val="3572832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So</a:t>
            </a:r>
            <a:r>
              <a:rPr lang="en-US" baseline="0" dirty="0">
                <a:latin typeface="Times New Roman" pitchFamily="18" charset="0"/>
                <a:cs typeface="Times New Roman" pitchFamily="18" charset="0"/>
              </a:rPr>
              <a:t> we need to make a trade-off between different performances to obtain a </a:t>
            </a:r>
            <a:r>
              <a:rPr lang="en-US" baseline="0" dirty="0" err="1">
                <a:latin typeface="Times New Roman" pitchFamily="18" charset="0"/>
                <a:cs typeface="Times New Roman" pitchFamily="18" charset="0"/>
              </a:rPr>
              <a:t>diresed</a:t>
            </a:r>
            <a:r>
              <a:rPr lang="en-US" baseline="0" dirty="0">
                <a:latin typeface="Times New Roman" pitchFamily="18" charset="0"/>
                <a:cs typeface="Times New Roman" pitchFamily="18" charset="0"/>
              </a:rPr>
              <a:t> </a:t>
            </a:r>
          </a:p>
          <a:p>
            <a:pPr algn="just"/>
            <a:r>
              <a:rPr lang="en-US" baseline="0" dirty="0">
                <a:latin typeface="Times New Roman" pitchFamily="18" charset="0"/>
                <a:cs typeface="Times New Roman" pitchFamily="18" charset="0"/>
              </a:rPr>
              <a:t>The stability and time domain performance of the closed loop feedback system  are </a:t>
            </a:r>
            <a:r>
              <a:rPr lang="en-US" baseline="0" dirty="0" err="1">
                <a:latin typeface="Times New Roman" pitchFamily="18" charset="0"/>
                <a:cs typeface="Times New Roman" pitchFamily="18" charset="0"/>
              </a:rPr>
              <a:t>dertermined</a:t>
            </a:r>
            <a:r>
              <a:rPr lang="en-US" baseline="0" dirty="0">
                <a:latin typeface="Times New Roman" pitchFamily="18" charset="0"/>
                <a:cs typeface="Times New Roman" pitchFamily="18" charset="0"/>
              </a:rPr>
              <a:t> by the location of poles. </a:t>
            </a:r>
          </a:p>
          <a:p>
            <a:pPr algn="just"/>
            <a:r>
              <a:rPr lang="en-US" baseline="0" dirty="0">
                <a:latin typeface="Times New Roman" pitchFamily="18" charset="0"/>
                <a:cs typeface="Times New Roman" pitchFamily="18" charset="0"/>
              </a:rPr>
              <a:t>Then We choose weights Q an R  by trial and error, to obtain desired damping and transient </a:t>
            </a:r>
            <a:r>
              <a:rPr lang="en-US" baseline="0" dirty="0" err="1">
                <a:latin typeface="Times New Roman" pitchFamily="18" charset="0"/>
                <a:cs typeface="Times New Roman" pitchFamily="18" charset="0"/>
              </a:rPr>
              <a:t>respone</a:t>
            </a:r>
            <a:endParaRPr lang="en-US" baseline="0" dirty="0">
              <a:latin typeface="Times New Roman" pitchFamily="18" charset="0"/>
              <a:cs typeface="Times New Roman" pitchFamily="18" charset="0"/>
            </a:endParaRPr>
          </a:p>
          <a:p>
            <a:pPr algn="just"/>
            <a:r>
              <a:rPr lang="en-US" baseline="0" dirty="0">
                <a:latin typeface="Times New Roman" pitchFamily="18" charset="0"/>
                <a:cs typeface="Times New Roman" pitchFamily="18" charset="0"/>
              </a:rPr>
              <a:t>Sometimes, the improve…..Let us look at one </a:t>
            </a:r>
            <a:r>
              <a:rPr lang="en-US" baseline="0" dirty="0" err="1">
                <a:latin typeface="Times New Roman" pitchFamily="18" charset="0"/>
                <a:cs typeface="Times New Roman" pitchFamily="18" charset="0"/>
              </a:rPr>
              <a:t>example,the</a:t>
            </a:r>
            <a:r>
              <a:rPr lang="en-US" baseline="0" dirty="0">
                <a:latin typeface="Times New Roman" pitchFamily="18" charset="0"/>
                <a:cs typeface="Times New Roman" pitchFamily="18" charset="0"/>
              </a:rPr>
              <a:t> green ones are open-loop poles.</a:t>
            </a:r>
          </a:p>
          <a:p>
            <a:pPr algn="just"/>
            <a:r>
              <a:rPr lang="en-US" baseline="0" dirty="0">
                <a:latin typeface="Times New Roman" pitchFamily="18" charset="0"/>
                <a:cs typeface="Times New Roman" pitchFamily="18" charset="0"/>
              </a:rPr>
              <a:t>They are lose to </a:t>
            </a:r>
            <a:r>
              <a:rPr lang="en-US" baseline="0" dirty="0" err="1">
                <a:latin typeface="Times New Roman" pitchFamily="18" charset="0"/>
                <a:cs typeface="Times New Roman" pitchFamily="18" charset="0"/>
              </a:rPr>
              <a:t>ima</a:t>
            </a:r>
            <a:r>
              <a:rPr lang="en-US" baseline="0" dirty="0">
                <a:latin typeface="Times New Roman" pitchFamily="18" charset="0"/>
                <a:cs typeface="Times New Roman" pitchFamily="18" charset="0"/>
              </a:rPr>
              <a:t>…..To improve performance, we wish to move them to the left plane.</a:t>
            </a:r>
          </a:p>
          <a:p>
            <a:pPr algn="just"/>
            <a:r>
              <a:rPr lang="en-US" baseline="0" dirty="0">
                <a:latin typeface="Times New Roman" pitchFamily="18" charset="0"/>
                <a:cs typeface="Times New Roman" pitchFamily="18" charset="0"/>
              </a:rPr>
              <a:t>In case 1 , shown by blue, the flap mode pole has .9 </a:t>
            </a:r>
            <a:r>
              <a:rPr lang="en-US" baseline="0" dirty="0" err="1">
                <a:latin typeface="Times New Roman" pitchFamily="18" charset="0"/>
                <a:cs typeface="Times New Roman" pitchFamily="18" charset="0"/>
              </a:rPr>
              <a:t>dampling</a:t>
            </a:r>
            <a:r>
              <a:rPr lang="en-US" baseline="0" dirty="0">
                <a:latin typeface="Times New Roman" pitchFamily="18" charset="0"/>
                <a:cs typeface="Times New Roman" pitchFamily="18" charset="0"/>
              </a:rPr>
              <a:t> ratio, but gen mode pole is worse than green one.</a:t>
            </a:r>
          </a:p>
          <a:p>
            <a:pPr algn="just"/>
            <a:r>
              <a:rPr lang="en-US" baseline="0" dirty="0">
                <a:latin typeface="Times New Roman" pitchFamily="18" charset="0"/>
                <a:cs typeface="Times New Roman" pitchFamily="18" charset="0"/>
              </a:rPr>
              <a:t>In case, </a:t>
            </a:r>
            <a:r>
              <a:rPr lang="en-US" baseline="0" dirty="0" err="1">
                <a:latin typeface="Times New Roman" pitchFamily="18" charset="0"/>
                <a:cs typeface="Times New Roman" pitchFamily="18" charset="0"/>
              </a:rPr>
              <a:t>shoen</a:t>
            </a:r>
            <a:r>
              <a:rPr lang="en-US" baseline="0" dirty="0">
                <a:latin typeface="Times New Roman" pitchFamily="18" charset="0"/>
                <a:cs typeface="Times New Roman" pitchFamily="18" charset="0"/>
              </a:rPr>
              <a:t> by red, the flap mode pole has smaller damping </a:t>
            </a:r>
            <a:r>
              <a:rPr lang="en-US" baseline="0" dirty="0" err="1">
                <a:latin typeface="Times New Roman" pitchFamily="18" charset="0"/>
                <a:cs typeface="Times New Roman" pitchFamily="18" charset="0"/>
              </a:rPr>
              <a:t>ratip</a:t>
            </a:r>
            <a:r>
              <a:rPr lang="en-US" baseline="0" dirty="0">
                <a:latin typeface="Times New Roman" pitchFamily="18" charset="0"/>
                <a:cs typeface="Times New Roman" pitchFamily="18" charset="0"/>
              </a:rPr>
              <a:t> , but gen mode pole is better. </a:t>
            </a:r>
          </a:p>
          <a:p>
            <a:pPr algn="just"/>
            <a:r>
              <a:rPr lang="en-US" baseline="0" dirty="0">
                <a:latin typeface="Times New Roman" pitchFamily="18" charset="0"/>
                <a:cs typeface="Times New Roman" pitchFamily="18" charset="0"/>
              </a:rPr>
              <a:t>In this way, we can obtain optimal trade-off…</a:t>
            </a:r>
          </a:p>
          <a:p>
            <a:pPr algn="just"/>
            <a:r>
              <a:rPr lang="en-US" baseline="0" dirty="0">
                <a:latin typeface="Times New Roman" pitchFamily="18" charset="0"/>
                <a:cs typeface="Times New Roman" pitchFamily="18" charset="0"/>
              </a:rPr>
              <a:t>For one DOF model, calculate pole, then add one DOF, we can have another pole, then we can find poles </a:t>
            </a:r>
            <a:r>
              <a:rPr lang="en-US" baseline="0" dirty="0" err="1">
                <a:latin typeface="Times New Roman" pitchFamily="18" charset="0"/>
                <a:cs typeface="Times New Roman" pitchFamily="18" charset="0"/>
              </a:rPr>
              <a:t>corepoosnidng</a:t>
            </a:r>
            <a:r>
              <a:rPr lang="en-US" baseline="0" dirty="0">
                <a:latin typeface="Times New Roman" pitchFamily="18" charset="0"/>
                <a:cs typeface="Times New Roman" pitchFamily="18" charset="0"/>
              </a:rPr>
              <a:t> to mode.</a:t>
            </a:r>
          </a:p>
          <a:p>
            <a:pPr algn="just"/>
            <a:endParaRPr lang="en-US" baseline="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19</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This is an</a:t>
            </a:r>
            <a:r>
              <a:rPr lang="en-US" baseline="0" dirty="0">
                <a:latin typeface="Times New Roman" panose="02020603050405020304" pitchFamily="18" charset="0"/>
                <a:cs typeface="Times New Roman" panose="02020603050405020304" pitchFamily="18" charset="0"/>
              </a:rPr>
              <a:t> outline of my presentation,   first, background</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Next step is </a:t>
            </a:r>
            <a:r>
              <a:rPr lang="en-US" baseline="0" dirty="0" err="1">
                <a:latin typeface="Times New Roman" panose="02020603050405020304" pitchFamily="18" charset="0"/>
                <a:cs typeface="Times New Roman" panose="02020603050405020304" pitchFamily="18" charset="0"/>
              </a:rPr>
              <a:t>distubance</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accomation</a:t>
            </a:r>
            <a:r>
              <a:rPr lang="en-US" baseline="0" dirty="0">
                <a:latin typeface="Times New Roman" panose="02020603050405020304" pitchFamily="18" charset="0"/>
                <a:cs typeface="Times New Roman" panose="02020603050405020304" pitchFamily="18" charset="0"/>
              </a:rPr>
              <a:t> through second part, that is how to choose gain </a:t>
            </a:r>
            <a:r>
              <a:rPr lang="en-US" baseline="0" dirty="0" err="1">
                <a:latin typeface="Times New Roman" panose="02020603050405020304" pitchFamily="18" charset="0"/>
                <a:cs typeface="Times New Roman" panose="02020603050405020304" pitchFamily="18" charset="0"/>
              </a:rPr>
              <a:t>Gd</a:t>
            </a:r>
            <a:r>
              <a:rPr lang="en-US" baseline="0" dirty="0">
                <a:latin typeface="Times New Roman" panose="02020603050405020304" pitchFamily="18" charset="0"/>
                <a:cs typeface="Times New Roman" panose="02020603050405020304" pitchFamily="18" charset="0"/>
              </a:rPr>
              <a:t>, just make the </a:t>
            </a:r>
            <a:r>
              <a:rPr lang="en-US" baseline="0" dirty="0" err="1">
                <a:latin typeface="Times New Roman" panose="02020603050405020304" pitchFamily="18" charset="0"/>
                <a:cs typeface="Times New Roman" panose="02020603050405020304" pitchFamily="18" charset="0"/>
              </a:rPr>
              <a:t>coefficent</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tozero</a:t>
            </a:r>
            <a:endParaRPr lang="en-US" baseline="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20</a:t>
            </a:fld>
            <a:endParaRPr lang="en-US" altLang="zh-CN"/>
          </a:p>
        </p:txBody>
      </p:sp>
    </p:spTree>
    <p:extLst>
      <p:ext uri="{BB962C8B-B14F-4D97-AF65-F5344CB8AC3E}">
        <p14:creationId xmlns:p14="http://schemas.microsoft.com/office/powerpoint/2010/main" val="3572832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So we have </a:t>
            </a:r>
            <a:r>
              <a:rPr lang="en-US" dirty="0" err="1">
                <a:latin typeface="Times New Roman" pitchFamily="18" charset="0"/>
                <a:cs typeface="Times New Roman" pitchFamily="18" charset="0"/>
              </a:rPr>
              <a:t>designded</a:t>
            </a:r>
            <a:r>
              <a:rPr lang="en-US" dirty="0">
                <a:latin typeface="Times New Roman" pitchFamily="18" charset="0"/>
                <a:cs typeface="Times New Roman" pitchFamily="18" charset="0"/>
              </a:rPr>
              <a:t> gain G</a:t>
            </a:r>
            <a:r>
              <a:rPr lang="en-US" baseline="0" dirty="0">
                <a:latin typeface="Times New Roman" pitchFamily="18" charset="0"/>
                <a:cs typeface="Times New Roman" pitchFamily="18" charset="0"/>
              </a:rPr>
              <a:t> and </a:t>
            </a:r>
            <a:r>
              <a:rPr lang="en-US" baseline="0" dirty="0" err="1">
                <a:latin typeface="Times New Roman" pitchFamily="18" charset="0"/>
                <a:cs typeface="Times New Roman" pitchFamily="18" charset="0"/>
              </a:rPr>
              <a:t>Gd</a:t>
            </a:r>
            <a:r>
              <a:rPr lang="en-US" baseline="0" dirty="0">
                <a:latin typeface="Times New Roman" pitchFamily="18" charset="0"/>
                <a:cs typeface="Times New Roman" pitchFamily="18" charset="0"/>
              </a:rPr>
              <a:t> ,Except that, </a:t>
            </a:r>
            <a:r>
              <a:rPr lang="en-US" dirty="0">
                <a:latin typeface="Times New Roman" pitchFamily="18" charset="0"/>
                <a:cs typeface="Times New Roman" pitchFamily="18" charset="0"/>
              </a:rPr>
              <a:t>The feedback controller also need</a:t>
            </a:r>
            <a:r>
              <a:rPr lang="en-US" baseline="0" dirty="0">
                <a:latin typeface="Times New Roman" pitchFamily="18" charset="0"/>
                <a:cs typeface="Times New Roman" pitchFamily="18" charset="0"/>
              </a:rPr>
              <a:t> information of state </a:t>
            </a:r>
            <a:r>
              <a:rPr lang="en-US" baseline="0" dirty="0" err="1">
                <a:latin typeface="Times New Roman" pitchFamily="18" charset="0"/>
                <a:cs typeface="Times New Roman" pitchFamily="18" charset="0"/>
              </a:rPr>
              <a:t>variabel</a:t>
            </a:r>
            <a:r>
              <a:rPr lang="en-US" baseline="0" dirty="0">
                <a:latin typeface="Times New Roman" pitchFamily="18" charset="0"/>
                <a:cs typeface="Times New Roman" pitchFamily="18" charset="0"/>
              </a:rPr>
              <a:t> and dis…</a:t>
            </a:r>
            <a:r>
              <a:rPr lang="en-US" dirty="0">
                <a:latin typeface="Times New Roman" pitchFamily="18" charset="0"/>
                <a:cs typeface="Times New Roman" pitchFamily="18" charset="0"/>
              </a:rPr>
              <a:t> which is missing</a:t>
            </a:r>
          </a:p>
          <a:p>
            <a:pPr algn="just"/>
            <a:r>
              <a:rPr lang="en-US" dirty="0">
                <a:latin typeface="Times New Roman" pitchFamily="18" charset="0"/>
                <a:cs typeface="Times New Roman" pitchFamily="18" charset="0"/>
              </a:rPr>
              <a:t>As</a:t>
            </a:r>
            <a:r>
              <a:rPr lang="en-US" baseline="0" dirty="0">
                <a:latin typeface="Times New Roman" pitchFamily="18" charset="0"/>
                <a:cs typeface="Times New Roman" pitchFamily="18" charset="0"/>
              </a:rPr>
              <a:t> the only….. , </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21</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just" defTabSz="914400" rtl="0" eaLnBrk="0" fontAlgn="base" latinLnBrk="0" hangingPunct="0">
              <a:lnSpc>
                <a:spcPct val="100000"/>
              </a:lnSpc>
              <a:spcBef>
                <a:spcPct val="30000"/>
              </a:spcBef>
              <a:spcAft>
                <a:spcPct val="0"/>
              </a:spcAft>
              <a:buClrTx/>
              <a:buSzTx/>
              <a:buFontTx/>
              <a:buNone/>
              <a:tabLst/>
              <a:defRPr/>
            </a:pPr>
            <a:r>
              <a:rPr lang="en-US" dirty="0">
                <a:solidFill>
                  <a:srgbClr val="FF0000"/>
                </a:solidFill>
                <a:latin typeface="Times New Roman" pitchFamily="18" charset="0"/>
                <a:cs typeface="Times New Roman" pitchFamily="18" charset="0"/>
              </a:rPr>
              <a:t>Next</a:t>
            </a:r>
            <a:r>
              <a:rPr lang="en-US" baseline="0" dirty="0">
                <a:solidFill>
                  <a:srgbClr val="FF0000"/>
                </a:solidFill>
                <a:latin typeface="Times New Roman" pitchFamily="18" charset="0"/>
                <a:cs typeface="Times New Roman" pitchFamily="18" charset="0"/>
              </a:rPr>
              <a:t> we will introduce the layer 2, the adaptive approach. The reason we add this layer at the top of DAC is the </a:t>
            </a:r>
            <a:r>
              <a:rPr lang="en-US" baseline="0" dirty="0" err="1">
                <a:solidFill>
                  <a:srgbClr val="FF0000"/>
                </a:solidFill>
                <a:latin typeface="Times New Roman" pitchFamily="18" charset="0"/>
                <a:cs typeface="Times New Roman" pitchFamily="18" charset="0"/>
              </a:rPr>
              <a:t>limitationd</a:t>
            </a:r>
            <a:r>
              <a:rPr lang="en-US" baseline="0" dirty="0">
                <a:solidFill>
                  <a:srgbClr val="FF0000"/>
                </a:solidFill>
                <a:latin typeface="Times New Roman" pitchFamily="18" charset="0"/>
                <a:cs typeface="Times New Roman" pitchFamily="18" charset="0"/>
              </a:rPr>
              <a:t> of DAC under internal and external </a:t>
            </a:r>
            <a:r>
              <a:rPr lang="en-US" baseline="0" dirty="0" err="1">
                <a:solidFill>
                  <a:srgbClr val="FF0000"/>
                </a:solidFill>
                <a:latin typeface="Times New Roman" pitchFamily="18" charset="0"/>
                <a:cs typeface="Times New Roman" pitchFamily="18" charset="0"/>
              </a:rPr>
              <a:t>uncertaines</a:t>
            </a:r>
            <a:r>
              <a:rPr lang="en-US" baseline="0" dirty="0">
                <a:solidFill>
                  <a:srgbClr val="FF0000"/>
                </a:solidFill>
                <a:latin typeface="Times New Roman" pitchFamily="18" charset="0"/>
                <a:cs typeface="Times New Roman" pitchFamily="18" charset="0"/>
              </a:rPr>
              <a:t>. . Robust to the time-varying wind speed.  It also may..</a:t>
            </a:r>
            <a:endParaRPr lang="en-US" dirty="0">
              <a:solidFill>
                <a:srgbClr val="FF0000"/>
              </a:solidFill>
              <a:latin typeface="Times New Roman" pitchFamily="18" charset="0"/>
              <a:cs typeface="Times New Roman" pitchFamily="18" charset="0"/>
            </a:endParaRPr>
          </a:p>
          <a:p>
            <a:pPr marL="0" marR="0" lvl="2" indent="0" algn="just" defTabSz="914400" rtl="0" eaLnBrk="0" fontAlgn="base" latinLnBrk="0" hangingPunct="0">
              <a:lnSpc>
                <a:spcPct val="100000"/>
              </a:lnSpc>
              <a:spcBef>
                <a:spcPct val="30000"/>
              </a:spcBef>
              <a:spcAft>
                <a:spcPct val="0"/>
              </a:spcAft>
              <a:buClrTx/>
              <a:buSzTx/>
              <a:buFontTx/>
              <a:buNone/>
              <a:tabLst/>
              <a:defRPr/>
            </a:pPr>
            <a:r>
              <a:rPr lang="en-US" dirty="0">
                <a:solidFill>
                  <a:srgbClr val="FF0000"/>
                </a:solidFill>
                <a:latin typeface="Times New Roman" pitchFamily="18" charset="0"/>
                <a:cs typeface="Times New Roman" pitchFamily="18" charset="0"/>
              </a:rPr>
              <a:t>The adaptive control can perfectly</a:t>
            </a:r>
            <a:r>
              <a:rPr lang="en-US" baseline="0" dirty="0">
                <a:solidFill>
                  <a:srgbClr val="FF0000"/>
                </a:solidFill>
                <a:latin typeface="Times New Roman" pitchFamily="18" charset="0"/>
                <a:cs typeface="Times New Roman" pitchFamily="18" charset="0"/>
              </a:rPr>
              <a:t> deal with these uncertainties. We use the closed-loop output of DAC as our reference signal and The nonlinear </a:t>
            </a:r>
            <a:r>
              <a:rPr lang="en-US" baseline="0" dirty="0" err="1">
                <a:solidFill>
                  <a:srgbClr val="FF0000"/>
                </a:solidFill>
                <a:latin typeface="Times New Roman" pitchFamily="18" charset="0"/>
                <a:cs typeface="Times New Roman" pitchFamily="18" charset="0"/>
              </a:rPr>
              <a:t>tuebine</a:t>
            </a:r>
            <a:r>
              <a:rPr lang="en-US" baseline="0" dirty="0">
                <a:solidFill>
                  <a:srgbClr val="FF0000"/>
                </a:solidFill>
                <a:latin typeface="Times New Roman" pitchFamily="18" charset="0"/>
                <a:cs typeface="Times New Roman" pitchFamily="18" charset="0"/>
              </a:rPr>
              <a:t> output  as our  plant output. The error between them is fed into the adaptive updating scheme. It consists of the error, state variable, control input and </a:t>
            </a:r>
            <a:r>
              <a:rPr lang="en-US" baseline="0" dirty="0" err="1">
                <a:solidFill>
                  <a:srgbClr val="FF0000"/>
                </a:solidFill>
                <a:latin typeface="Times New Roman" pitchFamily="18" charset="0"/>
                <a:cs typeface="Times New Roman" pitchFamily="18" charset="0"/>
              </a:rPr>
              <a:t>distruabnce</a:t>
            </a:r>
            <a:r>
              <a:rPr lang="en-US" baseline="0" dirty="0">
                <a:solidFill>
                  <a:srgbClr val="FF0000"/>
                </a:solidFill>
                <a:latin typeface="Times New Roman" pitchFamily="18" charset="0"/>
                <a:cs typeface="Times New Roman" pitchFamily="18" charset="0"/>
              </a:rPr>
              <a:t>.  The on-line updating of gains can help deal with the </a:t>
            </a:r>
            <a:r>
              <a:rPr lang="en-US" baseline="0" dirty="0" err="1">
                <a:solidFill>
                  <a:srgbClr val="FF0000"/>
                </a:solidFill>
                <a:latin typeface="Times New Roman" pitchFamily="18" charset="0"/>
                <a:cs typeface="Times New Roman" pitchFamily="18" charset="0"/>
              </a:rPr>
              <a:t>uncertaities</a:t>
            </a:r>
            <a:r>
              <a:rPr lang="en-US" baseline="0" dirty="0">
                <a:solidFill>
                  <a:srgbClr val="FF0000"/>
                </a:solidFill>
                <a:latin typeface="Times New Roman" pitchFamily="18" charset="0"/>
                <a:cs typeface="Times New Roman" pitchFamily="18" charset="0"/>
              </a:rPr>
              <a:t>.</a:t>
            </a:r>
            <a:endParaRPr lang="en-US" dirty="0">
              <a:solidFill>
                <a:srgbClr val="FF0000"/>
              </a:solidFill>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22</a:t>
            </a:fld>
            <a:endParaRPr lang="en-US" altLang="zh-CN"/>
          </a:p>
        </p:txBody>
      </p:sp>
    </p:spTree>
    <p:extLst>
      <p:ext uri="{BB962C8B-B14F-4D97-AF65-F5344CB8AC3E}">
        <p14:creationId xmlns:p14="http://schemas.microsoft.com/office/powerpoint/2010/main" val="184257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The</a:t>
            </a:r>
            <a:r>
              <a:rPr lang="en-US" baseline="0" dirty="0">
                <a:latin typeface="Times New Roman" pitchFamily="18" charset="0"/>
                <a:cs typeface="Times New Roman" pitchFamily="18" charset="0"/>
              </a:rPr>
              <a:t> wind speed on each segment of blade is going to change with time.</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23</a:t>
            </a:fld>
            <a:endParaRPr lang="en-US" altLang="zh-CN"/>
          </a:p>
        </p:txBody>
      </p:sp>
    </p:spTree>
    <p:extLst>
      <p:ext uri="{BB962C8B-B14F-4D97-AF65-F5344CB8AC3E}">
        <p14:creationId xmlns:p14="http://schemas.microsoft.com/office/powerpoint/2010/main" val="3662198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a:t>
            </a:r>
            <a:r>
              <a:rPr lang="en-US" baseline="0" dirty="0"/>
              <a:t> wind speed of </a:t>
            </a:r>
            <a:r>
              <a:rPr lang="en-US" baseline="0" dirty="0" err="1"/>
              <a:t>turbu</a:t>
            </a:r>
            <a:r>
              <a:rPr lang="en-US" baseline="0" dirty="0"/>
              <a:t> field is 15</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24</a:t>
            </a:fld>
            <a:endParaRPr lang="en-US" altLang="zh-CN"/>
          </a:p>
        </p:txBody>
      </p:sp>
    </p:spTree>
    <p:extLst>
      <p:ext uri="{BB962C8B-B14F-4D97-AF65-F5344CB8AC3E}">
        <p14:creationId xmlns:p14="http://schemas.microsoft.com/office/powerpoint/2010/main" val="2392117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study</a:t>
            </a:r>
            <a:r>
              <a:rPr lang="en-US" baseline="0" dirty="0"/>
              <a:t> the controller’s performance under structural uncertainties</a:t>
            </a:r>
            <a:endParaRPr lang="en-US" dirty="0"/>
          </a:p>
          <a:p>
            <a:r>
              <a:rPr lang="en-US" dirty="0"/>
              <a:t>As we all</a:t>
            </a:r>
            <a:r>
              <a:rPr lang="en-US" baseline="0" dirty="0"/>
              <a:t> know, rain and wind may cause blade damage.</a:t>
            </a:r>
          </a:p>
          <a:p>
            <a:r>
              <a:rPr lang="en-US" dirty="0"/>
              <a:t>The blade</a:t>
            </a:r>
            <a:r>
              <a:rPr lang="en-US" baseline="0" dirty="0"/>
              <a:t> is divided to 49 elements which have their own stiffness value.</a:t>
            </a:r>
          </a:p>
          <a:p>
            <a:r>
              <a:rPr lang="en-US" dirty="0"/>
              <a:t>for</a:t>
            </a:r>
            <a:r>
              <a:rPr lang="en-US" baseline="0" dirty="0"/>
              <a:t> each blade element, the stiffness damage is usually not the same. Assume the stiffness reduction  vector satisfies multivariate Gaussian distribution.</a:t>
            </a:r>
          </a:p>
          <a:p>
            <a:r>
              <a:rPr lang="en-US" baseline="0" dirty="0"/>
              <a:t>the mean value of stiffness uncertainty is 5%.</a:t>
            </a:r>
          </a:p>
          <a:p>
            <a:r>
              <a:rPr lang="en-US" baseline="0" dirty="0"/>
              <a:t>10 to -5</a:t>
            </a:r>
          </a:p>
          <a:p>
            <a:endParaRPr lang="en-US" baseline="0" dirty="0"/>
          </a:p>
          <a:p>
            <a:r>
              <a:rPr lang="en-US" baseline="0" dirty="0"/>
              <a:t>100 to 49</a:t>
            </a:r>
          </a:p>
          <a:p>
            <a:r>
              <a:rPr lang="en-US" baseline="0" dirty="0"/>
              <a:t>N to 49 100 to N </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27</a:t>
            </a:fld>
            <a:endParaRPr lang="en-US" altLang="zh-CN"/>
          </a:p>
        </p:txBody>
      </p:sp>
    </p:spTree>
    <p:extLst>
      <p:ext uri="{BB962C8B-B14F-4D97-AF65-F5344CB8AC3E}">
        <p14:creationId xmlns:p14="http://schemas.microsoft.com/office/powerpoint/2010/main" val="3002709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a:t>
            </a:r>
            <a:r>
              <a:rPr lang="en-US" baseline="0" dirty="0"/>
              <a:t> the results under </a:t>
            </a:r>
            <a:r>
              <a:rPr lang="en-US" baseline="0" dirty="0" err="1"/>
              <a:t>sturactual</a:t>
            </a:r>
            <a:r>
              <a:rPr lang="en-US" baseline="0" dirty="0"/>
              <a:t> uncertainties.</a:t>
            </a:r>
          </a:p>
          <a:p>
            <a:r>
              <a:rPr lang="en-US" baseline="0" dirty="0"/>
              <a:t>No </a:t>
            </a:r>
            <a:r>
              <a:rPr lang="en-US" baseline="0" dirty="0" err="1"/>
              <a:t>consida</a:t>
            </a:r>
            <a:r>
              <a:rPr lang="en-US" baseline="0" dirty="0"/>
              <a:t>…</a:t>
            </a:r>
          </a:p>
          <a:p>
            <a:r>
              <a:rPr lang="en-US" baseline="0" dirty="0"/>
              <a:t>The reason that load reduction is more than healthy condition is that</a:t>
            </a:r>
          </a:p>
          <a:p>
            <a:r>
              <a:rPr lang="en-US" baseline="0" dirty="0"/>
              <a:t>So the load reduction here is better than the health situation</a:t>
            </a:r>
          </a:p>
          <a:p>
            <a:r>
              <a:rPr lang="en-US" baseline="0" dirty="0"/>
              <a:t>So </a:t>
            </a:r>
            <a:r>
              <a:rPr lang="en-US" baseline="0" dirty="0" err="1"/>
              <a:t>overall,adaptive</a:t>
            </a:r>
            <a:r>
              <a:rPr lang="en-US" baseline="0" dirty="0"/>
              <a:t> control can have a </a:t>
            </a:r>
            <a:r>
              <a:rPr lang="en-US" baseline="0" dirty="0" err="1"/>
              <a:t>gppd</a:t>
            </a:r>
            <a:r>
              <a:rPr lang="en-US" baseline="0" dirty="0"/>
              <a:t> trade off</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28</a:t>
            </a:fld>
            <a:endParaRPr lang="en-US" altLang="zh-CN"/>
          </a:p>
        </p:txBody>
      </p:sp>
    </p:spTree>
    <p:extLst>
      <p:ext uri="{BB962C8B-B14F-4D97-AF65-F5344CB8AC3E}">
        <p14:creationId xmlns:p14="http://schemas.microsoft.com/office/powerpoint/2010/main" val="2743757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This is an</a:t>
            </a:r>
            <a:r>
              <a:rPr lang="en-US" baseline="0" dirty="0">
                <a:latin typeface="Times New Roman" panose="02020603050405020304" pitchFamily="18" charset="0"/>
                <a:cs typeface="Times New Roman" panose="02020603050405020304" pitchFamily="18" charset="0"/>
              </a:rPr>
              <a:t> outline of my presentation,   first, background</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29</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itchFamily="18" charset="0"/>
                <a:cs typeface="Times New Roman" pitchFamily="18" charset="0"/>
              </a:rPr>
              <a:t>Finally we have the con</a:t>
            </a:r>
            <a:r>
              <a:rPr lang="en-US" baseline="0" dirty="0">
                <a:latin typeface="Times New Roman" pitchFamily="18" charset="0"/>
                <a:cs typeface="Times New Roman" pitchFamily="18" charset="0"/>
              </a:rPr>
              <a:t>clusions, </a:t>
            </a:r>
          </a:p>
          <a:p>
            <a:pPr algn="just"/>
            <a:r>
              <a:rPr lang="en-US" baseline="0" dirty="0">
                <a:latin typeface="Times New Roman" pitchFamily="18" charset="0"/>
                <a:cs typeface="Times New Roman" pitchFamily="18" charset="0"/>
              </a:rPr>
              <a:t>I formulated an adaptive</a:t>
            </a:r>
          </a:p>
          <a:p>
            <a:pPr algn="just"/>
            <a:r>
              <a:rPr lang="en-US" sz="1200" dirty="0"/>
              <a:t>New approach has comparable conclusions……..</a:t>
            </a:r>
          </a:p>
          <a:p>
            <a:pPr algn="just"/>
            <a:endParaRPr lang="en-US" baseline="0" dirty="0">
              <a:latin typeface="Times New Roman" pitchFamily="18" charset="0"/>
              <a:cs typeface="Times New Roman" pitchFamily="18" charset="0"/>
            </a:endParaRPr>
          </a:p>
          <a:p>
            <a:pPr algn="just"/>
            <a:endParaRPr lang="en-US" baseline="0"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30</a:t>
            </a:fld>
            <a:endParaRPr lang="en-US" altLang="zh-CN"/>
          </a:p>
        </p:txBody>
      </p:sp>
    </p:spTree>
    <p:extLst>
      <p:ext uri="{BB962C8B-B14F-4D97-AF65-F5344CB8AC3E}">
        <p14:creationId xmlns:p14="http://schemas.microsoft.com/office/powerpoint/2010/main" val="1100322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This is an</a:t>
            </a:r>
            <a:r>
              <a:rPr lang="en-US" baseline="0" dirty="0">
                <a:latin typeface="Times New Roman" panose="02020603050405020304" pitchFamily="18" charset="0"/>
                <a:cs typeface="Times New Roman" panose="02020603050405020304" pitchFamily="18" charset="0"/>
              </a:rPr>
              <a:t> outline of my presentation,   first, background</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31</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It is well known that wind energy is the fastest ….</a:t>
            </a:r>
          </a:p>
          <a:p>
            <a:pPr algn="just"/>
            <a:r>
              <a:rPr lang="en-US" baseline="0" dirty="0">
                <a:latin typeface="Times New Roman" panose="02020603050405020304" pitchFamily="18" charset="0"/>
                <a:cs typeface="Times New Roman" panose="02020603050405020304" pitchFamily="18" charset="0"/>
              </a:rPr>
              <a:t>It is also low cost</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altLang="zh-CN" sz="800" i="0" kern="1200" dirty="0">
                <a:solidFill>
                  <a:schemeClr val="tx1"/>
                </a:solidFill>
                <a:latin typeface="+mn-lt"/>
                <a:ea typeface="+mn-ea"/>
                <a:cs typeface="+mn-cs"/>
              </a:rPr>
              <a:t>One</a:t>
            </a:r>
            <a:r>
              <a:rPr lang="en-US" altLang="zh-CN" sz="800" i="0" kern="1200" baseline="0" dirty="0">
                <a:solidFill>
                  <a:schemeClr val="tx1"/>
                </a:solidFill>
                <a:latin typeface="+mn-lt"/>
                <a:ea typeface="+mn-ea"/>
                <a:cs typeface="+mn-cs"/>
              </a:rPr>
              <a:t> important aspect of wind turbine is the control system. Let us look at the control mechanism of a typical wind turbine</a:t>
            </a:r>
            <a:endParaRPr lang="en-US" sz="800" i="0" kern="1200" dirty="0">
              <a:solidFill>
                <a:schemeClr val="tx1"/>
              </a:solidFill>
              <a:latin typeface="+mn-lt"/>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800" i="0" kern="1200" dirty="0">
                <a:solidFill>
                  <a:schemeClr val="tx1"/>
                </a:solidFill>
                <a:latin typeface="+mn-lt"/>
                <a:ea typeface="+mn-ea"/>
                <a:cs typeface="+mn-cs"/>
              </a:rPr>
              <a:t>The blade</a:t>
            </a:r>
            <a:r>
              <a:rPr lang="en-US" sz="800" i="0" kern="1200" baseline="0" dirty="0">
                <a:solidFill>
                  <a:schemeClr val="tx1"/>
                </a:solidFill>
                <a:latin typeface="+mn-lt"/>
                <a:ea typeface="+mn-ea"/>
                <a:cs typeface="+mn-cs"/>
              </a:rPr>
              <a:t> has a lot of airfoil cross-sections consisting of different sizes and shapes from the root to tip, the simple airfoil technology makes the wind turbine blade turn, a lift force is produced when a fluid moves over an airfoil.</a:t>
            </a:r>
            <a:endParaRPr lang="en-US" sz="800" i="0" kern="1200" dirty="0">
              <a:solidFill>
                <a:schemeClr val="tx1"/>
              </a:solidFill>
              <a:latin typeface="+mn-lt"/>
              <a:ea typeface="+mn-ea"/>
              <a:cs typeface="+mn-cs"/>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The wind turbine blades typically turn at a very low speed  due to the noise and mechanical strength, considering this low speed rotation we </a:t>
            </a:r>
            <a:r>
              <a:rPr lang="en-US" baseline="0" dirty="0" err="1">
                <a:latin typeface="Times New Roman" panose="02020603050405020304" pitchFamily="18" charset="0"/>
                <a:cs typeface="Times New Roman" panose="02020603050405020304" pitchFamily="18" charset="0"/>
              </a:rPr>
              <a:t>canot</a:t>
            </a:r>
            <a:r>
              <a:rPr lang="en-US" baseline="0" dirty="0">
                <a:latin typeface="Times New Roman" panose="02020603050405020304" pitchFamily="18" charset="0"/>
                <a:cs typeface="Times New Roman" panose="02020603050405020304" pitchFamily="18" charset="0"/>
              </a:rPr>
              <a:t> produce any meaning electricity frequency from the generator. So before connecting to the generator, the speed is increased in a gearbox. </a:t>
            </a:r>
          </a:p>
          <a:p>
            <a:pPr algn="just"/>
            <a:r>
              <a:rPr lang="en-US" baseline="0" dirty="0">
                <a:latin typeface="Times New Roman" panose="02020603050405020304" pitchFamily="18" charset="0"/>
                <a:cs typeface="Times New Roman" panose="02020603050405020304" pitchFamily="18" charset="0"/>
              </a:rPr>
              <a:t>There are 3 separate loops here. The first one is ….</a:t>
            </a:r>
          </a:p>
          <a:p>
            <a:pPr algn="just"/>
            <a:r>
              <a:rPr lang="en-US" baseline="0" dirty="0">
                <a:latin typeface="Times New Roman" panose="02020603050405020304" pitchFamily="18" charset="0"/>
                <a:cs typeface="Times New Roman" panose="02020603050405020304" pitchFamily="18" charset="0"/>
              </a:rPr>
              <a:t>In this research I focus on … which are most commonly studied in high wind speeds</a:t>
            </a:r>
          </a:p>
          <a:p>
            <a:pPr algn="just"/>
            <a:r>
              <a:rPr lang="en-US" baseline="0" dirty="0">
                <a:latin typeface="Times New Roman" panose="02020603050405020304" pitchFamily="18" charset="0"/>
                <a:cs typeface="Times New Roman" panose="02020603050405020304" pitchFamily="18" charset="0"/>
              </a:rPr>
              <a:t>//generator change the </a:t>
            </a:r>
            <a:r>
              <a:rPr lang="en-US" baseline="0" dirty="0" err="1">
                <a:latin typeface="Times New Roman" panose="02020603050405020304" pitchFamily="18" charset="0"/>
                <a:cs typeface="Times New Roman" panose="02020603050405020304" pitchFamily="18" charset="0"/>
              </a:rPr>
              <a:t>frequncey</a:t>
            </a:r>
            <a:endParaRPr lang="en-US" baseline="0" dirty="0">
              <a:latin typeface="Times New Roman" panose="02020603050405020304" pitchFamily="18" charset="0"/>
              <a:cs typeface="Times New Roman" panose="02020603050405020304" pitchFamily="18" charset="0"/>
            </a:endParaRPr>
          </a:p>
          <a:p>
            <a:pPr algn="just"/>
            <a:r>
              <a:rPr lang="en-US" baseline="0" dirty="0">
                <a:latin typeface="Times New Roman" panose="02020603050405020304" pitchFamily="18" charset="0"/>
                <a:cs typeface="Times New Roman" panose="02020603050405020304" pitchFamily="18" charset="0"/>
              </a:rPr>
              <a:t>Hydraulic pitch  torque control: applying torque on the generator</a:t>
            </a:r>
          </a:p>
          <a:p>
            <a:pPr algn="just"/>
            <a:r>
              <a:rPr lang="en-US" baseline="0" dirty="0">
                <a:latin typeface="Times New Roman" panose="02020603050405020304" pitchFamily="18" charset="0"/>
                <a:cs typeface="Times New Roman" panose="02020603050405020304" pitchFamily="18" charset="0"/>
              </a:rPr>
              <a:t>Yaw: wind turbine be </a:t>
            </a:r>
            <a:r>
              <a:rPr lang="en-US" baseline="0" dirty="0" err="1">
                <a:latin typeface="Times New Roman" panose="02020603050405020304" pitchFamily="18" charset="0"/>
                <a:cs typeface="Times New Roman" panose="02020603050405020304" pitchFamily="18" charset="0"/>
              </a:rPr>
              <a:t>alligened</a:t>
            </a:r>
            <a:r>
              <a:rPr lang="en-US" baseline="0" dirty="0">
                <a:latin typeface="Times New Roman" panose="02020603050405020304" pitchFamily="18" charset="0"/>
                <a:cs typeface="Times New Roman" panose="02020603050405020304" pitchFamily="18" charset="0"/>
              </a:rPr>
              <a:t> with the wind direction</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a:t>
            </a:fld>
            <a:endParaRPr lang="en-US" altLang="zh-CN"/>
          </a:p>
        </p:txBody>
      </p:sp>
    </p:spTree>
    <p:extLst>
      <p:ext uri="{BB962C8B-B14F-4D97-AF65-F5344CB8AC3E}">
        <p14:creationId xmlns:p14="http://schemas.microsoft.com/office/powerpoint/2010/main" val="235643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The </a:t>
            </a:r>
            <a:r>
              <a:rPr lang="en-US" baseline="0" dirty="0" err="1">
                <a:latin typeface="Times New Roman" panose="02020603050405020304" pitchFamily="18" charset="0"/>
                <a:cs typeface="Times New Roman" panose="02020603050405020304" pitchFamily="18" charset="0"/>
              </a:rPr>
              <a:t>utre</a:t>
            </a:r>
            <a:r>
              <a:rPr lang="en-US" baseline="0" dirty="0">
                <a:latin typeface="Times New Roman" panose="02020603050405020304" pitchFamily="18" charset="0"/>
                <a:cs typeface="Times New Roman" panose="02020603050405020304" pitchFamily="18" charset="0"/>
              </a:rPr>
              <a:t>  1……is DOB…this another good way to address speed and power control for the wind turbine..</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It is actually the latest progress in high precision motion control. So far, it has been applied successfully to </a:t>
            </a:r>
            <a:r>
              <a:rPr lang="en-US" baseline="0" dirty="0" err="1">
                <a:latin typeface="Times New Roman" panose="02020603050405020304" pitchFamily="18" charset="0"/>
                <a:cs typeface="Times New Roman" panose="02020603050405020304" pitchFamily="18" charset="0"/>
              </a:rPr>
              <a:t>micronano</a:t>
            </a:r>
            <a:r>
              <a:rPr lang="en-US" baseline="0" dirty="0">
                <a:latin typeface="Times New Roman" panose="02020603050405020304" pitchFamily="18" charset="0"/>
                <a:cs typeface="Times New Roman" panose="02020603050405020304" pitchFamily="18" charset="0"/>
              </a:rPr>
              <a:t> manufacturing. But……It is highly promising to make fundamental improvement in the turbine blade control</a:t>
            </a:r>
          </a:p>
          <a:p>
            <a:pPr algn="just"/>
            <a:r>
              <a:rPr lang="en-US" baseline="0" dirty="0" err="1">
                <a:latin typeface="Times New Roman" panose="02020603050405020304" pitchFamily="18" charset="0"/>
                <a:cs typeface="Times New Roman" panose="02020603050405020304" pitchFamily="18" charset="0"/>
              </a:rPr>
              <a:t>Actualy</a:t>
            </a:r>
            <a:r>
              <a:rPr lang="en-US" baseline="0" dirty="0">
                <a:latin typeface="Times New Roman" panose="02020603050405020304" pitchFamily="18" charset="0"/>
                <a:cs typeface="Times New Roman" panose="02020603050405020304" pitchFamily="18" charset="0"/>
              </a:rPr>
              <a:t> Our preliminary result shows DOB is capable of regulating speed and power. Which is the first </a:t>
            </a:r>
            <a:r>
              <a:rPr lang="en-US" baseline="0" dirty="0" err="1">
                <a:latin typeface="Times New Roman" panose="02020603050405020304" pitchFamily="18" charset="0"/>
                <a:cs typeface="Times New Roman" panose="02020603050405020304" pitchFamily="18" charset="0"/>
              </a:rPr>
              <a:t>sucefful</a:t>
            </a:r>
            <a:r>
              <a:rPr lang="en-US" baseline="0" dirty="0">
                <a:latin typeface="Times New Roman" panose="02020603050405020304" pitchFamily="18" charset="0"/>
                <a:cs typeface="Times New Roman" panose="02020603050405020304" pitchFamily="18" charset="0"/>
              </a:rPr>
              <a:t> example of using DOB controller of wind turbine.</a:t>
            </a:r>
          </a:p>
          <a:p>
            <a:r>
              <a:rPr lang="en-US" dirty="0"/>
              <a:t>Let us see…</a:t>
            </a:r>
          </a:p>
          <a:p>
            <a:r>
              <a:rPr lang="en-US" dirty="0"/>
              <a:t>Height:10nm width</a:t>
            </a:r>
            <a:r>
              <a:rPr lang="en-US" baseline="0" dirty="0"/>
              <a:t> </a:t>
            </a:r>
            <a:r>
              <a:rPr lang="en-US" baseline="0" dirty="0" err="1"/>
              <a:t>100nm</a:t>
            </a:r>
            <a:endParaRPr lang="en-US" baseline="0" dirty="0"/>
          </a:p>
          <a:p>
            <a:endParaRPr lang="en-US" baseline="0" dirty="0"/>
          </a:p>
          <a:p>
            <a:r>
              <a:rPr lang="en-US" baseline="0" dirty="0"/>
              <a:t>Next we will explain why this DOB controller can help</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32</a:t>
            </a:fld>
            <a:endParaRPr lang="en-US" altLang="zh-CN"/>
          </a:p>
        </p:txBody>
      </p:sp>
    </p:spTree>
    <p:extLst>
      <p:ext uri="{BB962C8B-B14F-4D97-AF65-F5344CB8AC3E}">
        <p14:creationId xmlns:p14="http://schemas.microsoft.com/office/powerpoint/2010/main" val="1607309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Here we quickly go through the essential details</a:t>
            </a:r>
          </a:p>
          <a:p>
            <a:pPr algn="just"/>
            <a:r>
              <a:rPr lang="en-US" baseline="0" dirty="0">
                <a:latin typeface="Times New Roman" panose="02020603050405020304" pitchFamily="18" charset="0"/>
                <a:cs typeface="Times New Roman" panose="02020603050405020304" pitchFamily="18" charset="0"/>
              </a:rPr>
              <a:t>It is an inverse-based disturbance cancelation scheme. We want to use d hat to directly cancel out d</a:t>
            </a:r>
          </a:p>
          <a:p>
            <a:pPr algn="just"/>
            <a:r>
              <a:rPr lang="en-US" baseline="0" dirty="0">
                <a:latin typeface="Times New Roman" panose="02020603050405020304" pitchFamily="18" charset="0"/>
                <a:cs typeface="Times New Roman" panose="02020603050405020304" pitchFamily="18" charset="0"/>
              </a:rPr>
              <a:t>The inner loop is the disturbance observer structure, the </a:t>
            </a:r>
            <a:r>
              <a:rPr lang="en-US" baseline="0" dirty="0" err="1">
                <a:latin typeface="Times New Roman" panose="02020603050405020304" pitchFamily="18" charset="0"/>
                <a:cs typeface="Times New Roman" panose="02020603050405020304" pitchFamily="18" charset="0"/>
              </a:rPr>
              <a:t>outter</a:t>
            </a:r>
            <a:r>
              <a:rPr lang="en-US" baseline="0" dirty="0">
                <a:latin typeface="Times New Roman" panose="02020603050405020304" pitchFamily="18" charset="0"/>
                <a:cs typeface="Times New Roman" panose="02020603050405020304" pitchFamily="18" charset="0"/>
              </a:rPr>
              <a:t> loop is the gain-scheduled </a:t>
            </a:r>
            <a:r>
              <a:rPr lang="en-US" baseline="0" dirty="0" err="1">
                <a:latin typeface="Times New Roman" panose="02020603050405020304" pitchFamily="18" charset="0"/>
                <a:cs typeface="Times New Roman" panose="02020603050405020304" pitchFamily="18" charset="0"/>
              </a:rPr>
              <a:t>PID</a:t>
            </a:r>
            <a:r>
              <a:rPr lang="en-US" baseline="0" dirty="0">
                <a:latin typeface="Times New Roman" panose="02020603050405020304" pitchFamily="18" charset="0"/>
                <a:cs typeface="Times New Roman" panose="02020603050405020304" pitchFamily="18" charset="0"/>
              </a:rPr>
              <a:t> controller. Both of them will contribute to disturbance rejection.</a:t>
            </a:r>
          </a:p>
          <a:p>
            <a:pPr algn="just"/>
            <a:r>
              <a:rPr lang="en-US" baseline="0" dirty="0">
                <a:latin typeface="Times New Roman" panose="02020603050405020304" pitchFamily="18" charset="0"/>
                <a:cs typeface="Times New Roman" panose="02020603050405020304" pitchFamily="18" charset="0"/>
              </a:rPr>
              <a:t>The P inverse should be stable</a:t>
            </a:r>
          </a:p>
          <a:p>
            <a:pPr algn="just"/>
            <a:r>
              <a:rPr lang="en-US" baseline="0" dirty="0">
                <a:latin typeface="Times New Roman" panose="02020603050405020304" pitchFamily="18" charset="0"/>
                <a:cs typeface="Times New Roman" panose="02020603050405020304" pitchFamily="18" charset="0"/>
              </a:rPr>
              <a:t>The fundamental idea is to make the </a:t>
            </a:r>
            <a:r>
              <a:rPr lang="en-US" baseline="0" dirty="0" err="1">
                <a:latin typeface="Times New Roman" panose="02020603050405020304" pitchFamily="18" charset="0"/>
                <a:cs typeface="Times New Roman" panose="02020603050405020304" pitchFamily="18" charset="0"/>
              </a:rPr>
              <a:t>differnec</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eto</a:t>
            </a:r>
            <a:r>
              <a:rPr lang="en-US" baseline="0" dirty="0">
                <a:latin typeface="Times New Roman" panose="02020603050405020304" pitchFamily="18" charset="0"/>
                <a:cs typeface="Times New Roman" panose="02020603050405020304" pitchFamily="18" charset="0"/>
              </a:rPr>
              <a:t> be 0</a:t>
            </a:r>
          </a:p>
          <a:p>
            <a:pPr algn="just"/>
            <a:r>
              <a:rPr lang="en-US" baseline="0" dirty="0">
                <a:latin typeface="Times New Roman" panose="02020603050405020304" pitchFamily="18" charset="0"/>
                <a:cs typeface="Times New Roman" panose="02020603050405020304" pitchFamily="18" charset="0"/>
              </a:rPr>
              <a:t>Through the equations, we can derive filter Q</a:t>
            </a:r>
          </a:p>
          <a:p>
            <a:pPr algn="just"/>
            <a:r>
              <a:rPr lang="en-US" baseline="0" dirty="0">
                <a:latin typeface="Times New Roman" panose="02020603050405020304" pitchFamily="18" charset="0"/>
                <a:cs typeface="Times New Roman" panose="02020603050405020304" pitchFamily="18" charset="0"/>
              </a:rPr>
              <a:t>For any signal d0 it will satisfy this eq. where </a:t>
            </a:r>
            <a:r>
              <a:rPr lang="en-US" baseline="0" dirty="0" err="1">
                <a:latin typeface="Times New Roman" panose="02020603050405020304" pitchFamily="18" charset="0"/>
                <a:cs typeface="Times New Roman" panose="02020603050405020304" pitchFamily="18" charset="0"/>
              </a:rPr>
              <a:t>Bd</a:t>
            </a:r>
            <a:r>
              <a:rPr lang="en-US" baseline="0" dirty="0">
                <a:latin typeface="Times New Roman" panose="02020603050405020304" pitchFamily="18" charset="0"/>
                <a:cs typeface="Times New Roman" panose="02020603050405020304" pitchFamily="18" charset="0"/>
              </a:rPr>
              <a:t> is numerator of z </a:t>
            </a:r>
            <a:r>
              <a:rPr lang="en-US" baseline="0" dirty="0" err="1">
                <a:latin typeface="Times New Roman" panose="02020603050405020304" pitchFamily="18" charset="0"/>
                <a:cs typeface="Times New Roman" panose="02020603050405020304" pitchFamily="18" charset="0"/>
              </a:rPr>
              <a:t>transofrm</a:t>
            </a:r>
            <a:r>
              <a:rPr lang="en-US" baseline="0" dirty="0">
                <a:latin typeface="Times New Roman" panose="02020603050405020304" pitchFamily="18" charset="0"/>
                <a:cs typeface="Times New Roman" panose="02020603050405020304" pitchFamily="18" charset="0"/>
              </a:rPr>
              <a:t> of d0. Ad is the </a:t>
            </a:r>
            <a:r>
              <a:rPr lang="en-US" baseline="0" dirty="0" err="1">
                <a:latin typeface="Times New Roman" panose="02020603050405020304" pitchFamily="18" charset="0"/>
                <a:cs typeface="Times New Roman" panose="02020603050405020304" pitchFamily="18" charset="0"/>
              </a:rPr>
              <a:t>corsponding</a:t>
            </a:r>
            <a:r>
              <a:rPr lang="en-US" baseline="0" dirty="0">
                <a:latin typeface="Times New Roman" panose="02020603050405020304" pitchFamily="18" charset="0"/>
                <a:cs typeface="Times New Roman" panose="02020603050405020304" pitchFamily="18" charset="0"/>
              </a:rPr>
              <a:t> den.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33</a:t>
            </a:fld>
            <a:endParaRPr lang="en-US" altLang="zh-CN"/>
          </a:p>
        </p:txBody>
      </p:sp>
    </p:spTree>
    <p:extLst>
      <p:ext uri="{BB962C8B-B14F-4D97-AF65-F5344CB8AC3E}">
        <p14:creationId xmlns:p14="http://schemas.microsoft.com/office/powerpoint/2010/main" val="4149947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preliminary result</a:t>
            </a:r>
            <a:r>
              <a:rPr lang="en-US" baseline="0" dirty="0"/>
              <a:t> of the DOB controller, we first apply the controller into the 5-</a:t>
            </a:r>
            <a:r>
              <a:rPr lang="en-US" baseline="0" dirty="0" err="1"/>
              <a:t>DOF</a:t>
            </a:r>
            <a:r>
              <a:rPr lang="en-US" baseline="0" dirty="0"/>
              <a:t> linearized model</a:t>
            </a:r>
          </a:p>
          <a:p>
            <a:r>
              <a:rPr lang="en-US" baseline="0" dirty="0"/>
              <a:t>These are the </a:t>
            </a:r>
          </a:p>
          <a:p>
            <a:r>
              <a:rPr lang="en-US" baseline="0" dirty="0"/>
              <a:t>The result seems to be  promising, so how is it with the nonlinear plant</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34</a:t>
            </a:fld>
            <a:endParaRPr lang="en-US" altLang="zh-CN"/>
          </a:p>
        </p:txBody>
      </p:sp>
    </p:spTree>
    <p:extLst>
      <p:ext uri="{BB962C8B-B14F-4D97-AF65-F5344CB8AC3E}">
        <p14:creationId xmlns:p14="http://schemas.microsoft.com/office/powerpoint/2010/main" val="906774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previous study, we only use collective pitch control to </a:t>
            </a:r>
            <a:r>
              <a:rPr lang="en-US" baseline="0" dirty="0" err="1"/>
              <a:t>acheive</a:t>
            </a:r>
            <a:r>
              <a:rPr lang="en-US" baseline="0" dirty="0"/>
              <a:t> load mitigation. All blades pitch at the same angle. So only the </a:t>
            </a:r>
            <a:r>
              <a:rPr lang="en-US" baseline="0" dirty="0" err="1"/>
              <a:t>Symmetricl</a:t>
            </a:r>
            <a:r>
              <a:rPr lang="en-US" baseline="0" dirty="0"/>
              <a:t> loads can be reduced. But, in practical wind turbine applications, periodic loads are inevitable that need our attention.</a:t>
            </a:r>
          </a:p>
          <a:p>
            <a:r>
              <a:rPr lang="en-US" baseline="0" dirty="0"/>
              <a:t>The concept of tower shadow is illustrated in these two figures.</a:t>
            </a:r>
          </a:p>
          <a:p>
            <a:r>
              <a:rPr lang="en-US" baseline="0" dirty="0"/>
              <a:t>there is a significant difference between these situations.</a:t>
            </a:r>
          </a:p>
          <a:p>
            <a:r>
              <a:rPr lang="en-US" baseline="0" dirty="0"/>
              <a:t>In the left figure, the wind passes through blade first and then tower.</a:t>
            </a:r>
          </a:p>
          <a:p>
            <a:r>
              <a:rPr lang="en-US" baseline="0" dirty="0"/>
              <a:t>In the right figure, the wind passes through tower first and then blade. If we see from the tower top, the wind speed is </a:t>
            </a:r>
            <a:r>
              <a:rPr lang="en-US" baseline="0" dirty="0" err="1"/>
              <a:t>decresed</a:t>
            </a:r>
            <a:r>
              <a:rPr lang="en-US" baseline="0" dirty="0"/>
              <a:t> due to the shadow of tower in the right figure.</a:t>
            </a:r>
          </a:p>
          <a:p>
            <a:r>
              <a:rPr lang="en-US" baseline="0" dirty="0"/>
              <a:t>Wind shear means the wind speeds at different heights are different, when a blade is rotating at a plane, it actually receives the harmonic force from wind.</a:t>
            </a:r>
          </a:p>
          <a:p>
            <a:r>
              <a:rPr lang="en-US" baseline="0" dirty="0"/>
              <a:t>Therefore, the </a:t>
            </a:r>
            <a:r>
              <a:rPr lang="en-US" baseline="0" dirty="0" err="1"/>
              <a:t>peordic</a:t>
            </a:r>
            <a:r>
              <a:rPr lang="en-US" baseline="0" dirty="0"/>
              <a:t> loads are produced to influence the turbines.  </a:t>
            </a:r>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35</a:t>
            </a:fld>
            <a:endParaRPr lang="en-US" altLang="zh-CN"/>
          </a:p>
        </p:txBody>
      </p:sp>
    </p:spTree>
    <p:extLst>
      <p:ext uri="{BB962C8B-B14F-4D97-AF65-F5344CB8AC3E}">
        <p14:creationId xmlns:p14="http://schemas.microsoft.com/office/powerpoint/2010/main" val="146695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plan to use individual control to </a:t>
            </a:r>
            <a:r>
              <a:rPr lang="en-US" baseline="0" dirty="0" err="1"/>
              <a:t>tracle</a:t>
            </a:r>
            <a:r>
              <a:rPr lang="en-US" baseline="0" dirty="0"/>
              <a:t> this problem. The upper control loop is the collective loop, the lower loop is </a:t>
            </a:r>
            <a:r>
              <a:rPr lang="en-US" baseline="0"/>
              <a:t>the individual loop.</a:t>
            </a:r>
            <a:endParaRPr lang="en-US"/>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36</a:t>
            </a:fld>
            <a:endParaRPr lang="en-US" altLang="zh-CN"/>
          </a:p>
        </p:txBody>
      </p:sp>
    </p:spTree>
    <p:extLst>
      <p:ext uri="{BB962C8B-B14F-4D97-AF65-F5344CB8AC3E}">
        <p14:creationId xmlns:p14="http://schemas.microsoft.com/office/powerpoint/2010/main" val="1568574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814682">
              <a:defRPr/>
            </a:pPr>
            <a:r>
              <a:rPr lang="en-US" altLang="zh-CN" baseline="0" dirty="0">
                <a:latin typeface="Times New Roman" pitchFamily="18" charset="0"/>
                <a:cs typeface="Times New Roman" pitchFamily="18" charset="0"/>
              </a:rPr>
              <a:t> Thank you</a:t>
            </a:r>
          </a:p>
          <a:p>
            <a:pPr algn="just" defTabSz="814682">
              <a:defRPr/>
            </a:pPr>
            <a:endParaRPr lang="zh-CN" alt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37</a:t>
            </a:fld>
            <a:endParaRPr lang="en-US" altLang="zh-CN"/>
          </a:p>
        </p:txBody>
      </p:sp>
    </p:spTree>
    <p:extLst>
      <p:ext uri="{BB962C8B-B14F-4D97-AF65-F5344CB8AC3E}">
        <p14:creationId xmlns:p14="http://schemas.microsoft.com/office/powerpoint/2010/main" val="204039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stability of whole system is </a:t>
            </a:r>
            <a:r>
              <a:rPr lang="en-US" dirty="0" err="1"/>
              <a:t>guranteed</a:t>
            </a:r>
            <a:r>
              <a:rPr lang="en-US" dirty="0"/>
              <a:t> by</a:t>
            </a:r>
            <a:r>
              <a:rPr lang="en-US" baseline="0" dirty="0"/>
              <a:t> the following conditions</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40</a:t>
            </a:fld>
            <a:endParaRPr lang="en-US" altLang="zh-CN"/>
          </a:p>
        </p:txBody>
      </p:sp>
    </p:spTree>
    <p:extLst>
      <p:ext uri="{BB962C8B-B14F-4D97-AF65-F5344CB8AC3E}">
        <p14:creationId xmlns:p14="http://schemas.microsoft.com/office/powerpoint/2010/main" val="527022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In most of the</a:t>
            </a:r>
            <a:r>
              <a:rPr lang="en-US" baseline="0" dirty="0">
                <a:latin typeface="Times New Roman" panose="02020603050405020304" pitchFamily="18" charset="0"/>
                <a:cs typeface="Times New Roman" panose="02020603050405020304" pitchFamily="18" charset="0"/>
              </a:rPr>
              <a:t> literature, a simple model is adopted to design adaptive torque control and sliding model control in order to get better speed regulation.</a:t>
            </a:r>
          </a:p>
          <a:p>
            <a:pPr algn="just"/>
            <a:r>
              <a:rPr lang="en-US" sz="1200" baseline="0" dirty="0">
                <a:latin typeface="Times New Roman" panose="02020603050405020304" pitchFamily="18" charset="0"/>
                <a:cs typeface="Times New Roman" panose="02020603050405020304" pitchFamily="18" charset="0"/>
              </a:rPr>
              <a:t>The aerodynamics… is a function of power efficiency, wind speed and rotor speed, it is highly nonlinear.</a:t>
            </a:r>
          </a:p>
          <a:p>
            <a:pPr algn="just"/>
            <a:r>
              <a:rPr lang="en-US" sz="1200" baseline="0" dirty="0">
                <a:latin typeface="Times New Roman" panose="02020603050405020304" pitchFamily="18" charset="0"/>
                <a:cs typeface="Times New Roman" panose="02020603050405020304" pitchFamily="18" charset="0"/>
              </a:rPr>
              <a:t>Assume the low speed shaft is rigid, the rotor dynamics and generator dynamics can be expressed as…</a:t>
            </a:r>
          </a:p>
          <a:p>
            <a:pPr algn="just"/>
            <a:r>
              <a:rPr lang="en-US" sz="1200" baseline="0" dirty="0">
                <a:latin typeface="Times New Roman" panose="02020603050405020304" pitchFamily="18" charset="0"/>
                <a:cs typeface="Times New Roman" panose="02020603050405020304" pitchFamily="18" charset="0"/>
              </a:rPr>
              <a:t>As the low speed shaft torque and HSS torque satisfy gearbox ratio relationship, finally we could get a simple equation of motion. </a:t>
            </a:r>
          </a:p>
          <a:p>
            <a:pPr algn="just"/>
            <a:r>
              <a:rPr lang="en-US" sz="1200" baseline="0" dirty="0">
                <a:latin typeface="Times New Roman" panose="02020603050405020304" pitchFamily="18" charset="0"/>
                <a:cs typeface="Times New Roman" panose="02020603050405020304" pitchFamily="18" charset="0"/>
              </a:rPr>
              <a:t>We can control the electromagnetic torque to track the generator speed. </a:t>
            </a:r>
          </a:p>
          <a:p>
            <a:pPr algn="just"/>
            <a:endParaRPr lang="en-US" sz="1200" baseline="0" dirty="0">
              <a:latin typeface="Times New Roman" panose="02020603050405020304" pitchFamily="18" charset="0"/>
              <a:cs typeface="Times New Roman" panose="02020603050405020304" pitchFamily="18" charset="0"/>
            </a:endParaRPr>
          </a:p>
          <a:p>
            <a:pPr algn="just"/>
            <a:endParaRPr lang="en-US" sz="1200" baseline="0" dirty="0"/>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44</a:t>
            </a:fld>
            <a:endParaRPr lang="en-US" altLang="zh-CN"/>
          </a:p>
        </p:txBody>
      </p:sp>
    </p:spTree>
    <p:extLst>
      <p:ext uri="{BB962C8B-B14F-4D97-AF65-F5344CB8AC3E}">
        <p14:creationId xmlns:p14="http://schemas.microsoft.com/office/powerpoint/2010/main" val="207487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Region</a:t>
            </a:r>
            <a:r>
              <a:rPr lang="en-US" baseline="0" dirty="0"/>
              <a:t> 2, the control objective is to maximize the power capture.  We use torque control to achieve it. Let us look at the </a:t>
            </a:r>
            <a:r>
              <a:rPr lang="en-US" baseline="0" dirty="0" err="1"/>
              <a:t>Cp</a:t>
            </a:r>
            <a:r>
              <a:rPr lang="en-US" baseline="0" dirty="0"/>
              <a:t> surface. We can see the maximum value is in pitch angle 0 tip speed ratio 7.5.</a:t>
            </a:r>
          </a:p>
          <a:p>
            <a:r>
              <a:rPr lang="en-US" baseline="0" dirty="0"/>
              <a:t>That is make the tip speed ratio  be the optimal value, at the optimal pitch angle.</a:t>
            </a:r>
          </a:p>
          <a:p>
            <a:r>
              <a:rPr lang="en-US" baseline="0" dirty="0"/>
              <a:t>Then we should let the rotor speed track the wind speed. Here the pitch control is disabled, then we control torque to change rotor speed.</a:t>
            </a:r>
          </a:p>
          <a:p>
            <a:r>
              <a:rPr lang="en-US" baseline="0" dirty="0"/>
              <a:t> power Per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45</a:t>
            </a:fld>
            <a:endParaRPr lang="en-US" altLang="zh-CN"/>
          </a:p>
        </p:txBody>
      </p:sp>
    </p:spTree>
    <p:extLst>
      <p:ext uri="{BB962C8B-B14F-4D97-AF65-F5344CB8AC3E}">
        <p14:creationId xmlns:p14="http://schemas.microsoft.com/office/powerpoint/2010/main" val="583704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Pitch angle is the</a:t>
            </a:r>
            <a:r>
              <a:rPr lang="en-US" baseline="0" dirty="0"/>
              <a:t> angle between chord line and rotor plane</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47</a:t>
            </a:fld>
            <a:endParaRPr lang="en-US" altLang="zh-CN"/>
          </a:p>
        </p:txBody>
      </p:sp>
    </p:spTree>
    <p:extLst>
      <p:ext uri="{BB962C8B-B14F-4D97-AF65-F5344CB8AC3E}">
        <p14:creationId xmlns:p14="http://schemas.microsoft.com/office/powerpoint/2010/main" val="76494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i="0" kern="1200" dirty="0">
                <a:solidFill>
                  <a:schemeClr val="tx1"/>
                </a:solidFill>
                <a:latin typeface="+mn-lt"/>
                <a:ea typeface="+mn-ea"/>
                <a:cs typeface="+mn-cs"/>
              </a:rPr>
              <a:t>In practice, our</a:t>
            </a:r>
            <a:r>
              <a:rPr lang="en-US" sz="700" i="0" kern="1200" baseline="0" dirty="0">
                <a:solidFill>
                  <a:schemeClr val="tx1"/>
                </a:solidFill>
                <a:latin typeface="+mn-lt"/>
                <a:ea typeface="+mn-ea"/>
                <a:cs typeface="+mn-cs"/>
              </a:rPr>
              <a:t> final goal is to reduce….</a:t>
            </a:r>
            <a:endParaRPr lang="en-US" sz="700" i="0" kern="1200" dirty="0">
              <a:solidFill>
                <a:schemeClr val="tx1"/>
              </a:solidFill>
              <a:latin typeface="+mn-lt"/>
              <a:ea typeface="+mn-ea"/>
              <a:cs typeface="+mn-cs"/>
            </a:endParaRPr>
          </a:p>
          <a:p>
            <a:r>
              <a:rPr lang="en-US" sz="700" i="0" kern="1200" dirty="0">
                <a:solidFill>
                  <a:schemeClr val="tx1"/>
                </a:solidFill>
                <a:latin typeface="+mn-lt"/>
                <a:ea typeface="+mn-ea"/>
                <a:cs typeface="+mn-cs"/>
              </a:rPr>
              <a:t>However,</a:t>
            </a:r>
            <a:r>
              <a:rPr lang="en-US" sz="700" i="0" kern="1200" baseline="0" dirty="0">
                <a:solidFill>
                  <a:schemeClr val="tx1"/>
                </a:solidFill>
                <a:latin typeface="+mn-lt"/>
                <a:ea typeface="+mn-ea"/>
                <a:cs typeface="+mn-cs"/>
              </a:rPr>
              <a:t> </a:t>
            </a:r>
            <a:r>
              <a:rPr lang="en-US" sz="700" i="0" kern="1200" dirty="0">
                <a:solidFill>
                  <a:schemeClr val="tx1"/>
                </a:solidFill>
                <a:latin typeface="+mn-lt"/>
                <a:ea typeface="+mn-ea"/>
                <a:cs typeface="+mn-cs"/>
              </a:rPr>
              <a:t>There</a:t>
            </a:r>
            <a:r>
              <a:rPr lang="en-US" sz="700" i="0" kern="1200" baseline="0" dirty="0">
                <a:solidFill>
                  <a:schemeClr val="tx1"/>
                </a:solidFill>
                <a:latin typeface="+mn-lt"/>
                <a:ea typeface="+mn-ea"/>
                <a:cs typeface="+mn-cs"/>
              </a:rPr>
              <a:t> </a:t>
            </a:r>
            <a:r>
              <a:rPr lang="en-US" sz="700" i="0" kern="1200" dirty="0">
                <a:solidFill>
                  <a:schemeClr val="tx1"/>
                </a:solidFill>
                <a:latin typeface="+mn-lt"/>
                <a:ea typeface="+mn-ea"/>
                <a:cs typeface="+mn-cs"/>
              </a:rPr>
              <a:t>are some major challenges</a:t>
            </a:r>
          </a:p>
          <a:p>
            <a:r>
              <a:rPr lang="en-US" sz="700" i="0" kern="1200" dirty="0">
                <a:solidFill>
                  <a:schemeClr val="tx1"/>
                </a:solidFill>
                <a:latin typeface="+mn-lt"/>
                <a:ea typeface="+mn-ea"/>
                <a:cs typeface="+mn-cs"/>
              </a:rPr>
              <a:t>The first one is</a:t>
            </a:r>
            <a:r>
              <a:rPr lang="en-US" sz="700" i="0" kern="1200" baseline="0" dirty="0">
                <a:solidFill>
                  <a:schemeClr val="tx1"/>
                </a:solidFill>
                <a:latin typeface="+mn-lt"/>
                <a:ea typeface="+mn-ea"/>
                <a:cs typeface="+mn-cs"/>
              </a:rPr>
              <a:t> the complex ..  Because of ….  Such as..</a:t>
            </a:r>
            <a:endParaRPr lang="en-US" sz="700" i="0" kern="1200" dirty="0">
              <a:solidFill>
                <a:schemeClr val="tx1"/>
              </a:solidFill>
              <a:latin typeface="+mn-lt"/>
              <a:ea typeface="+mn-ea"/>
              <a:cs typeface="+mn-cs"/>
            </a:endParaRPr>
          </a:p>
          <a:p>
            <a:r>
              <a:rPr lang="en-US" sz="700" i="0" kern="1200" dirty="0">
                <a:solidFill>
                  <a:schemeClr val="tx1"/>
                </a:solidFill>
                <a:latin typeface="+mn-lt"/>
                <a:ea typeface="+mn-ea"/>
                <a:cs typeface="+mn-cs"/>
              </a:rPr>
              <a:t>The</a:t>
            </a:r>
            <a:r>
              <a:rPr lang="en-US" sz="700" i="0" kern="1200" baseline="0" dirty="0">
                <a:solidFill>
                  <a:schemeClr val="tx1"/>
                </a:solidFill>
                <a:latin typeface="+mn-lt"/>
                <a:ea typeface="+mn-ea"/>
                <a:cs typeface="+mn-cs"/>
              </a:rPr>
              <a:t> size of </a:t>
            </a:r>
            <a:r>
              <a:rPr lang="en-US" sz="700" i="0" kern="1200" dirty="0">
                <a:solidFill>
                  <a:schemeClr val="tx1"/>
                </a:solidFill>
                <a:latin typeface="+mn-lt"/>
                <a:ea typeface="+mn-ea"/>
                <a:cs typeface="+mn-cs"/>
              </a:rPr>
              <a:t>wind turbines have been progressively larger over the past 30 years.</a:t>
            </a:r>
            <a:r>
              <a:rPr lang="en-US" sz="700" i="0" kern="1200" baseline="0" dirty="0">
                <a:solidFill>
                  <a:schemeClr val="tx1"/>
                </a:solidFill>
                <a:latin typeface="+mn-lt"/>
                <a:ea typeface="+mn-ea"/>
                <a:cs typeface="+mn-cs"/>
              </a:rPr>
              <a:t> And the blade structure have been more complex.  They</a:t>
            </a:r>
            <a:r>
              <a:rPr lang="en-US" sz="700" i="0" kern="1200" dirty="0">
                <a:solidFill>
                  <a:schemeClr val="tx1"/>
                </a:solidFill>
                <a:latin typeface="+mn-lt"/>
                <a:ea typeface="+mn-ea"/>
                <a:cs typeface="+mn-cs"/>
              </a:rPr>
              <a:t>  can increase</a:t>
            </a:r>
            <a:r>
              <a:rPr lang="en-US" sz="700" i="0" kern="1200" baseline="0" dirty="0">
                <a:solidFill>
                  <a:schemeClr val="tx1"/>
                </a:solidFill>
                <a:latin typeface="+mn-lt"/>
                <a:ea typeface="+mn-ea"/>
                <a:cs typeface="+mn-cs"/>
              </a:rPr>
              <a:t> generation capacity and </a:t>
            </a:r>
            <a:r>
              <a:rPr lang="en-US" sz="700" i="0" kern="1200" dirty="0">
                <a:solidFill>
                  <a:schemeClr val="tx1"/>
                </a:solidFill>
                <a:latin typeface="+mn-lt"/>
                <a:ea typeface="+mn-ea"/>
                <a:cs typeface="+mn-cs"/>
              </a:rPr>
              <a:t>drive down costs.</a:t>
            </a:r>
            <a:r>
              <a:rPr lang="en-US" sz="700" i="0" kern="1200" baseline="0" dirty="0">
                <a:solidFill>
                  <a:schemeClr val="tx1"/>
                </a:solidFill>
                <a:latin typeface="+mn-lt"/>
                <a:ea typeface="+mn-ea"/>
                <a:cs typeface="+mn-cs"/>
              </a:rPr>
              <a:t> However, they also lead to more frequent maintenance.</a:t>
            </a:r>
            <a:endParaRPr lang="en-US" sz="700" i="0" kern="1200" dirty="0">
              <a:solidFill>
                <a:schemeClr val="tx1"/>
              </a:solidFill>
              <a:latin typeface="+mn-lt"/>
              <a:ea typeface="+mn-ea"/>
              <a:cs typeface="+mn-cs"/>
            </a:endParaRPr>
          </a:p>
          <a:p>
            <a:r>
              <a:rPr lang="en-US" sz="700" i="0" kern="1200" dirty="0">
                <a:solidFill>
                  <a:schemeClr val="tx1"/>
                </a:solidFill>
                <a:latin typeface="+mn-lt"/>
                <a:ea typeface="+mn-ea"/>
                <a:cs typeface="+mn-cs"/>
              </a:rPr>
              <a:t>The other chan.. Comes form ,..both </a:t>
            </a:r>
            <a:r>
              <a:rPr lang="en-US" sz="2400" dirty="0">
                <a:latin typeface="+mn-lt"/>
              </a:rPr>
              <a:t> in operating conditions and system properties.  The </a:t>
            </a:r>
            <a:r>
              <a:rPr lang="en-US" sz="2400" dirty="0" err="1">
                <a:latin typeface="+mn-lt"/>
              </a:rPr>
              <a:t>sytem</a:t>
            </a:r>
            <a:r>
              <a:rPr lang="en-US" sz="2400" dirty="0">
                <a:latin typeface="+mn-lt"/>
              </a:rPr>
              <a:t> can be influenced..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800" i="0" kern="1200" baseline="0" dirty="0">
                <a:solidFill>
                  <a:schemeClr val="tx1"/>
                </a:solidFill>
                <a:latin typeface="+mn-lt"/>
                <a:ea typeface="+mn-ea"/>
                <a:cs typeface="+mn-cs"/>
              </a:rPr>
              <a:t>The uncertain ..will affect the power capture..</a:t>
            </a:r>
            <a:endParaRPr lang="en-US" sz="800" i="0" kern="1200" dirty="0">
              <a:solidFill>
                <a:schemeClr val="tx1"/>
              </a:solidFill>
              <a:latin typeface="+mn-lt"/>
              <a:ea typeface="+mn-ea"/>
              <a:cs typeface="+mn-cs"/>
            </a:endParaRPr>
          </a:p>
          <a:p>
            <a:endParaRPr lang="en-US" sz="2400" dirty="0">
              <a:latin typeface="+mn-lt"/>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a:t>
            </a:fld>
            <a:endParaRPr lang="en-US" altLang="zh-CN"/>
          </a:p>
        </p:txBody>
      </p:sp>
    </p:spTree>
    <p:extLst>
      <p:ext uri="{BB962C8B-B14F-4D97-AF65-F5344CB8AC3E}">
        <p14:creationId xmlns:p14="http://schemas.microsoft.com/office/powerpoint/2010/main" val="2512783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Perpendicular</a:t>
            </a:r>
          </a:p>
          <a:p>
            <a:r>
              <a:rPr lang="en-US" dirty="0"/>
              <a:t>parallel</a:t>
            </a: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48</a:t>
            </a:fld>
            <a:endParaRPr lang="en-US" altLang="zh-CN"/>
          </a:p>
        </p:txBody>
      </p:sp>
    </p:spTree>
    <p:extLst>
      <p:ext uri="{BB962C8B-B14F-4D97-AF65-F5344CB8AC3E}">
        <p14:creationId xmlns:p14="http://schemas.microsoft.com/office/powerpoint/2010/main" val="3951600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49</a:t>
            </a:fld>
            <a:endParaRPr lang="en-US" altLang="zh-CN"/>
          </a:p>
        </p:txBody>
      </p:sp>
    </p:spTree>
    <p:extLst>
      <p:ext uri="{BB962C8B-B14F-4D97-AF65-F5344CB8AC3E}">
        <p14:creationId xmlns:p14="http://schemas.microsoft.com/office/powerpoint/2010/main" val="167311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Stator coils</a:t>
            </a:r>
          </a:p>
          <a:p>
            <a:r>
              <a:rPr lang="en-US" dirty="0"/>
              <a:t>Rotor</a:t>
            </a:r>
            <a:r>
              <a:rPr lang="en-US" baseline="0" dirty="0"/>
              <a:t> magnet</a:t>
            </a:r>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50</a:t>
            </a:fld>
            <a:endParaRPr lang="en-US" altLang="zh-CN"/>
          </a:p>
        </p:txBody>
      </p:sp>
    </p:spTree>
    <p:extLst>
      <p:ext uri="{BB962C8B-B14F-4D97-AF65-F5344CB8AC3E}">
        <p14:creationId xmlns:p14="http://schemas.microsoft.com/office/powerpoint/2010/main" val="4235568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52</a:t>
            </a:fld>
            <a:endParaRPr lang="en-US" altLang="zh-CN"/>
          </a:p>
        </p:txBody>
      </p:sp>
    </p:spTree>
    <p:extLst>
      <p:ext uri="{BB962C8B-B14F-4D97-AF65-F5344CB8AC3E}">
        <p14:creationId xmlns:p14="http://schemas.microsoft.com/office/powerpoint/2010/main" val="905568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5</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effectLst>
                  <a:outerShdw blurRad="38100" dist="38100" dir="2700000" algn="tl">
                    <a:srgbClr val="000000">
                      <a:alpha val="43137"/>
                    </a:srgbClr>
                  </a:outerShdw>
                </a:effectLst>
              </a:rPr>
              <a:t>To reduce</a:t>
            </a:r>
            <a:r>
              <a:rPr lang="en-US" sz="800" b="0" i="0" baseline="0" dirty="0">
                <a:effectLst>
                  <a:outerShdw blurRad="38100" dist="38100" dir="2700000" algn="tl">
                    <a:srgbClr val="000000">
                      <a:alpha val="43137"/>
                    </a:srgbClr>
                  </a:outerShdw>
                </a:effectLst>
              </a:rPr>
              <a:t> the overall cost, we have several…first we need the speed control to keep the rotor at the rated value when wind speed is very high. If the rotor is over-speed, it will cause the over-heat of the generator and make the turbine on fire as shown in the first figure.</a:t>
            </a:r>
          </a:p>
          <a:p>
            <a:r>
              <a:rPr lang="en-US" sz="800" b="0" i="0" baseline="0" dirty="0">
                <a:effectLst>
                  <a:outerShdw blurRad="38100" dist="38100" dir="2700000" algn="tl">
                    <a:srgbClr val="000000">
                      <a:alpha val="43137"/>
                    </a:srgbClr>
                  </a:outerShdw>
                </a:effectLst>
              </a:rPr>
              <a:t>Also we want the power control, to make sure we capture  the maximum power from wind</a:t>
            </a:r>
          </a:p>
          <a:p>
            <a:r>
              <a:rPr lang="en-US" sz="800" b="0" i="0" baseline="0" dirty="0">
                <a:effectLst>
                  <a:outerShdw blurRad="38100" dist="38100" dir="2700000" algn="tl">
                    <a:srgbClr val="000000">
                      <a:alpha val="43137"/>
                    </a:srgbClr>
                  </a:outerShdw>
                </a:effectLst>
              </a:rPr>
              <a:t>In addition, we can see there are a lot of components failure, the tower may fall and blade may crack. We need to reduce the loads.</a:t>
            </a:r>
          </a:p>
          <a:p>
            <a:r>
              <a:rPr lang="en-US" sz="800" b="0" i="0" baseline="0" dirty="0">
                <a:effectLst>
                  <a:outerShdw blurRad="38100" dist="38100" dir="2700000" algn="tl">
                    <a:srgbClr val="000000">
                      <a:alpha val="43137"/>
                    </a:srgbClr>
                  </a:outerShdw>
                </a:effectLst>
              </a:rPr>
              <a:t>Also, the life of actuators has its limit, changing them too often will increase more costs. So that we need to prolong the actuator life.</a:t>
            </a:r>
          </a:p>
          <a:p>
            <a:r>
              <a:rPr lang="en-US" sz="800" b="0" i="0" baseline="0" dirty="0">
                <a:effectLst>
                  <a:outerShdw blurRad="38100" dist="38100" dir="2700000" algn="tl">
                    <a:srgbClr val="000000">
                      <a:alpha val="43137"/>
                    </a:srgbClr>
                  </a:outerShdw>
                </a:effectLst>
              </a:rPr>
              <a:t>However,…..</a:t>
            </a:r>
            <a:r>
              <a:rPr lang="en-US" sz="800" b="1" i="0" baseline="0" dirty="0">
                <a:effectLst>
                  <a:outerShdw blurRad="38100" dist="38100" dir="2700000" algn="tl">
                    <a:srgbClr val="000000">
                      <a:alpha val="43137"/>
                    </a:srgbClr>
                  </a:outerShdw>
                </a:effectLst>
              </a:rPr>
              <a:t>it is quite challenging </a:t>
            </a:r>
            <a:r>
              <a:rPr lang="en-US" sz="800" b="0" i="0" baseline="0" dirty="0">
                <a:effectLst>
                  <a:outerShdw blurRad="38100" dist="38100" dir="2700000" algn="tl">
                    <a:srgbClr val="000000">
                      <a:alpha val="43137"/>
                    </a:srgbClr>
                  </a:outerShdw>
                </a:effectLst>
              </a:rPr>
              <a:t>when we realize multiple objectives under </a:t>
            </a:r>
            <a:r>
              <a:rPr lang="en-US" sz="800" b="0" i="0" baseline="0" dirty="0" err="1">
                <a:effectLst>
                  <a:outerShdw blurRad="38100" dist="38100" dir="2700000" algn="tl">
                    <a:srgbClr val="000000">
                      <a:alpha val="43137"/>
                    </a:srgbClr>
                  </a:outerShdw>
                </a:effectLst>
              </a:rPr>
              <a:t>comlex</a:t>
            </a:r>
            <a:r>
              <a:rPr lang="en-US" sz="800" b="0" i="0" baseline="0" dirty="0">
                <a:effectLst>
                  <a:outerShdw blurRad="38100" dist="38100" dir="2700000" algn="tl">
                    <a:srgbClr val="000000">
                      <a:alpha val="43137"/>
                    </a:srgbClr>
                  </a:outerShdw>
                </a:effectLst>
              </a:rPr>
              <a:t> ….</a:t>
            </a:r>
          </a:p>
          <a:p>
            <a:r>
              <a:rPr lang="en-US" sz="800" b="0" i="0" baseline="0" dirty="0">
                <a:effectLst>
                  <a:outerShdw blurRad="38100" dist="38100" dir="2700000" algn="tl">
                    <a:srgbClr val="000000">
                      <a:alpha val="43137"/>
                    </a:srgbClr>
                  </a:outerShdw>
                </a:effectLst>
              </a:rPr>
              <a:t>Because these objectives maybe conflicting with each </a:t>
            </a:r>
            <a:r>
              <a:rPr lang="en-US" sz="800" b="0" i="0" baseline="0" dirty="0" err="1">
                <a:effectLst>
                  <a:outerShdw blurRad="38100" dist="38100" dir="2700000" algn="tl">
                    <a:srgbClr val="000000">
                      <a:alpha val="43137"/>
                    </a:srgbClr>
                  </a:outerShdw>
                </a:effectLst>
              </a:rPr>
              <a:t>oter</a:t>
            </a:r>
            <a:r>
              <a:rPr lang="en-US" sz="800" b="0" i="0" baseline="0" dirty="0">
                <a:effectLst>
                  <a:outerShdw blurRad="38100" dist="38100" dir="2700000" algn="tl">
                    <a:srgbClr val="000000">
                      <a:alpha val="43137"/>
                    </a:srgbClr>
                  </a:outerShdw>
                </a:effectLst>
              </a:rPr>
              <a:t>..</a:t>
            </a:r>
          </a:p>
          <a:p>
            <a:endParaRPr lang="en-US" sz="800" b="0" i="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6</a:t>
            </a:fld>
            <a:endParaRPr lang="en-US" altLang="zh-CN"/>
          </a:p>
        </p:txBody>
      </p:sp>
    </p:spTree>
    <p:extLst>
      <p:ext uri="{BB962C8B-B14F-4D97-AF65-F5344CB8AC3E}">
        <p14:creationId xmlns:p14="http://schemas.microsoft.com/office/powerpoint/2010/main" val="251278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So the</a:t>
            </a:r>
            <a:r>
              <a:rPr lang="en-US" sz="2000" baseline="0" dirty="0"/>
              <a:t> research objective is to …</a:t>
            </a:r>
            <a:endParaRPr lang="en-US" sz="2000" dirty="0"/>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Wind operating conditions are traditionally divided into 3 regions</a:t>
            </a:r>
          </a:p>
          <a:p>
            <a:pPr marL="114300" lvl="2" indent="0">
              <a:buSzPct val="75000"/>
              <a:buFont typeface="Wingdings" pitchFamily="2" charset="2"/>
              <a:buNone/>
              <a:tabLst>
                <a:tab pos="0" algn="l"/>
              </a:tabLst>
            </a:pPr>
            <a:r>
              <a:rPr lang="en-US" sz="2000" dirty="0"/>
              <a:t>This figure shows the operating regions…</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1,</a:t>
            </a:r>
            <a:r>
              <a:rPr lang="en-US" sz="2000" baseline="0" dirty="0"/>
              <a:t> the wind speed is very low, turbine did not start, there is no power.  </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baseline="0" dirty="0"/>
              <a:t>In Region 2, we want to get maximum power…</a:t>
            </a:r>
            <a:r>
              <a:rPr lang="en-US" sz="2000" dirty="0"/>
              <a:t>Blade pitch angle is held optimal constant. </a:t>
            </a:r>
            <a:r>
              <a:rPr lang="en-US" sz="2000" baseline="0" dirty="0"/>
              <a:t> and the torque control is used to capture the maximum power, since the wind speed is low in this region, we do not consider load mitigation in this region.</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In Region 3 </a:t>
            </a:r>
            <a:r>
              <a:rPr lang="en-US" sz="2000" baseline="0" dirty="0"/>
              <a:t>high, we will make the torque to be constant, and use pitch control to maintain the rated generator speed in order to have rated power.</a:t>
            </a:r>
            <a:r>
              <a:rPr lang="en-US" sz="2000" dirty="0"/>
              <a:t>     And meanwhile to mitigate…</a:t>
            </a:r>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So in this research, we mainly</a:t>
            </a:r>
            <a:r>
              <a:rPr lang="en-US" sz="2000" baseline="0" dirty="0"/>
              <a:t> study the pitch control which happened in region 3.</a:t>
            </a:r>
            <a:endParaRPr lang="en-US" sz="2000" dirty="0"/>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endParaRPr lang="en-US" sz="2000" dirty="0"/>
          </a:p>
          <a:p>
            <a:pPr marL="114300" marR="0" lvl="2" indent="0" algn="l" defTabSz="914400" rtl="0" eaLnBrk="0" fontAlgn="base" latinLnBrk="0" hangingPunct="0">
              <a:lnSpc>
                <a:spcPct val="100000"/>
              </a:lnSpc>
              <a:spcBef>
                <a:spcPct val="30000"/>
              </a:spcBef>
              <a:spcAft>
                <a:spcPct val="0"/>
              </a:spcAft>
              <a:buClrTx/>
              <a:buSzPct val="75000"/>
              <a:buFont typeface="Wingdings" pitchFamily="2" charset="2"/>
              <a:buNone/>
              <a:tabLst>
                <a:tab pos="0" algn="l"/>
              </a:tabLst>
              <a:defRPr/>
            </a:pPr>
            <a:r>
              <a:rPr lang="en-US" sz="2000" dirty="0"/>
              <a:t>Here in this research</a:t>
            </a:r>
            <a:r>
              <a:rPr lang="en-US" sz="2000" baseline="0" dirty="0"/>
              <a:t> we will use… to tackle with the uncertain environments.</a:t>
            </a:r>
            <a:endParaRPr lang="en-US" sz="2000" dirty="0"/>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7</a:t>
            </a:fld>
            <a:endParaRPr lang="en-US" altLang="zh-CN"/>
          </a:p>
        </p:txBody>
      </p:sp>
    </p:spTree>
    <p:extLst>
      <p:ext uri="{BB962C8B-B14F-4D97-AF65-F5344CB8AC3E}">
        <p14:creationId xmlns:p14="http://schemas.microsoft.com/office/powerpoint/2010/main" val="392805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8</a:t>
            </a:fld>
            <a:endParaRPr lang="en-US" altLang="zh-CN"/>
          </a:p>
        </p:txBody>
      </p:sp>
    </p:spTree>
    <p:extLst>
      <p:ext uri="{BB962C8B-B14F-4D97-AF65-F5344CB8AC3E}">
        <p14:creationId xmlns:p14="http://schemas.microsoft.com/office/powerpoint/2010/main" val="270195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aseline="0" dirty="0">
                <a:latin typeface="Times New Roman" panose="02020603050405020304" pitchFamily="18" charset="0"/>
                <a:cs typeface="Times New Roman" panose="02020603050405020304" pitchFamily="18" charset="0"/>
              </a:rPr>
              <a:t>In order to get a proper model to design the controller,</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anose="02020603050405020304" pitchFamily="18" charset="0"/>
                <a:cs typeface="Times New Roman" panose="02020603050405020304" pitchFamily="18" charset="0"/>
              </a:rPr>
              <a:t>we use the </a:t>
            </a:r>
            <a:r>
              <a:rPr lang="en-US" baseline="0" dirty="0" err="1">
                <a:latin typeface="Times New Roman" panose="02020603050405020304" pitchFamily="18" charset="0"/>
                <a:cs typeface="Times New Roman" panose="02020603050405020304" pitchFamily="18" charset="0"/>
              </a:rPr>
              <a:t>AeroDyn</a:t>
            </a:r>
            <a:r>
              <a:rPr lang="en-US" baseline="0" dirty="0">
                <a:latin typeface="Times New Roman" panose="02020603050405020304" pitchFamily="18" charset="0"/>
                <a:cs typeface="Times New Roman" panose="02020603050405020304" pitchFamily="18" charset="0"/>
              </a:rPr>
              <a:t> code to….</a:t>
            </a:r>
            <a:r>
              <a:rPr lang="en-US" sz="1200" dirty="0"/>
              <a:t>. The</a:t>
            </a:r>
            <a:r>
              <a:rPr lang="en-US" sz="1200" baseline="0" dirty="0"/>
              <a:t> input  are wind file, turbine geometry, airfoil files and so on.</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output is force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The nonlinear …..is in this from. q .. F..  U.. </a:t>
            </a:r>
            <a:r>
              <a:rPr lang="en-US" sz="1200" baseline="0" dirty="0" err="1"/>
              <a:t>Ud</a:t>
            </a:r>
            <a:r>
              <a:rPr lang="en-US" sz="1200" baseline="0" dirty="0"/>
              <a:t>.. </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M is mass matrix, it is related to q, u, t that is because of different coordinates we use. </a:t>
            </a:r>
          </a:p>
          <a:p>
            <a:pPr marL="0" marR="0" indent="0" algn="just"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independent, wind speed, pitch angle</a:t>
            </a:r>
          </a:p>
          <a:p>
            <a:pPr marL="0" marR="0" indent="0" algn="just" defTabSz="914400" rtl="0" eaLnBrk="0" fontAlgn="base" latinLnBrk="0" hangingPunct="0">
              <a:lnSpc>
                <a:spcPct val="100000"/>
              </a:lnSpc>
              <a:spcBef>
                <a:spcPct val="30000"/>
              </a:spcBef>
              <a:spcAft>
                <a:spcPct val="0"/>
              </a:spcAft>
              <a:buClrTx/>
              <a:buSzTx/>
              <a:buFontTx/>
              <a:buNone/>
              <a:tabLst/>
              <a:defRPr/>
            </a:pPr>
            <a:r>
              <a:rPr lang="en-US" sz="1200" baseline="0" dirty="0"/>
              <a:t>which is not: rotor speed</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661DA317-35DB-41B2-B50F-864EDD60E917}" type="slidenum">
              <a:rPr lang="zh-CN" altLang="en-US" smtClean="0"/>
              <a:pPr>
                <a:defRPr/>
              </a:pPr>
              <a:t>9</a:t>
            </a:fld>
            <a:endParaRPr lang="en-US" altLang="zh-CN"/>
          </a:p>
        </p:txBody>
      </p:sp>
    </p:spTree>
    <p:extLst>
      <p:ext uri="{BB962C8B-B14F-4D97-AF65-F5344CB8AC3E}">
        <p14:creationId xmlns:p14="http://schemas.microsoft.com/office/powerpoint/2010/main" val="223696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8012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3808932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40147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27746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 Dynamics, Sensing, and Controls Laboratory</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68778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3"/>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7277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53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52653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93581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Dynamics, Sensing, and Controls Laboratory</a:t>
            </a:r>
          </a:p>
        </p:txBody>
      </p:sp>
      <p:sp>
        <p:nvSpPr>
          <p:cNvPr id="3" name="Slide Number Placeholder 2"/>
          <p:cNvSpPr>
            <a:spLocks noGrp="1"/>
          </p:cNvSpPr>
          <p:nvPr>
            <p:ph type="sldNum" sz="quarter" idx="4"/>
          </p:nvPr>
        </p:nvSpPr>
        <p:spPr>
          <a:xfrm>
            <a:off x="7007225" y="6329219"/>
            <a:ext cx="2133600" cy="365125"/>
          </a:xfrm>
          <a:prstGeom prst="rect">
            <a:avLst/>
          </a:prstGeom>
        </p:spPr>
        <p:txBody>
          <a:bodyPr vert="horz" lIns="91440" tIns="45720" rIns="91440" bIns="45720" rtlCol="0" anchor="ctr"/>
          <a:lstStyle>
            <a:lvl1pPr algn="r">
              <a:defRPr sz="1200">
                <a:solidFill>
                  <a:schemeClr val="tx1"/>
                </a:solidFill>
              </a:defRPr>
            </a:lvl1pPr>
          </a:lstStyle>
          <a:p>
            <a:fld id="{4A466926-17EF-4CAC-B717-1CD0EBB5093C}" type="slidenum">
              <a:rPr lang="en-US" smtClean="0"/>
              <a:pPr/>
              <a:t>‹#›</a:t>
            </a:fld>
            <a:endParaRPr lang="en-US" dirty="0"/>
          </a:p>
        </p:txBody>
      </p:sp>
    </p:spTree>
    <p:extLst>
      <p:ext uri="{BB962C8B-B14F-4D97-AF65-F5344CB8AC3E}">
        <p14:creationId xmlns:p14="http://schemas.microsoft.com/office/powerpoint/2010/main" val="190398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53770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99B76EDC-6908-4F48-8349-0A26C7D68549}" type="slidenum">
              <a:rPr lang="en-US" smtClean="0"/>
              <a:t>‹#›</a:t>
            </a:fld>
            <a:endParaRPr lang="en-US"/>
          </a:p>
        </p:txBody>
      </p:sp>
    </p:spTree>
    <p:extLst>
      <p:ext uri="{BB962C8B-B14F-4D97-AF65-F5344CB8AC3E}">
        <p14:creationId xmlns:p14="http://schemas.microsoft.com/office/powerpoint/2010/main" val="182718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285" name="Picture 21" descr="uconn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8600" y="254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8"/>
          <p:cNvSpPr>
            <a:spLocks noChangeArrowheads="1"/>
          </p:cNvSpPr>
          <p:nvPr/>
        </p:nvSpPr>
        <p:spPr bwMode="auto">
          <a:xfrm>
            <a:off x="0" y="6600825"/>
            <a:ext cx="9140825" cy="257175"/>
          </a:xfrm>
          <a:prstGeom prst="rect">
            <a:avLst/>
          </a:prstGeom>
          <a:solidFill>
            <a:srgbClr val="171F35"/>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marL="342900" indent="-342900" algn="just">
              <a:defRPr/>
            </a:pPr>
            <a:endParaRPr lang="en-US" altLang="zh-CN" sz="1200" b="1">
              <a:solidFill>
                <a:schemeClr val="bg1"/>
              </a:solidFill>
              <a:latin typeface="Helvetica" pitchFamily="34" charset="0"/>
            </a:endParaRPr>
          </a:p>
        </p:txBody>
      </p:sp>
      <p:grpSp>
        <p:nvGrpSpPr>
          <p:cNvPr id="11287" name="Group 23"/>
          <p:cNvGrpSpPr>
            <a:grpSpLocks/>
          </p:cNvGrpSpPr>
          <p:nvPr/>
        </p:nvGrpSpPr>
        <p:grpSpPr bwMode="auto">
          <a:xfrm>
            <a:off x="1270000" y="787400"/>
            <a:ext cx="7588250" cy="76200"/>
            <a:chOff x="864" y="624"/>
            <a:chExt cx="4780" cy="48"/>
          </a:xfrm>
        </p:grpSpPr>
        <p:sp>
          <p:nvSpPr>
            <p:cNvPr id="2" name="Rectangle 8"/>
            <p:cNvSpPr>
              <a:spLocks noChangeArrowheads="1"/>
            </p:cNvSpPr>
            <p:nvPr userDrawn="1"/>
          </p:nvSpPr>
          <p:spPr bwMode="auto">
            <a:xfrm flipV="1">
              <a:off x="864" y="624"/>
              <a:ext cx="4751" cy="48"/>
            </a:xfrm>
            <a:prstGeom prst="rect">
              <a:avLst/>
            </a:prstGeom>
            <a:gradFill rotWithShape="1">
              <a:gsLst>
                <a:gs pos="0">
                  <a:srgbClr val="243155"/>
                </a:gs>
                <a:gs pos="100000">
                  <a:srgbClr val="333399"/>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rot="10800000" lIns="0" tIns="0" rIns="0" bIns="0" anchor="ctr"/>
            <a:lstStyle/>
            <a:p>
              <a:pPr marL="342900" indent="-342900" algn="just">
                <a:defRPr/>
              </a:pPr>
              <a:endParaRPr lang="en-US" altLang="zh-CN" sz="1200" b="1">
                <a:solidFill>
                  <a:schemeClr val="bg1"/>
                </a:solidFill>
                <a:latin typeface="Helvetica" pitchFamily="34" charset="0"/>
              </a:endParaRPr>
            </a:p>
          </p:txBody>
        </p:sp>
        <p:sp>
          <p:nvSpPr>
            <p:cNvPr id="11289" name="AutoShape 25"/>
            <p:cNvSpPr>
              <a:spLocks noChangeArrowheads="1"/>
            </p:cNvSpPr>
            <p:nvPr userDrawn="1"/>
          </p:nvSpPr>
          <p:spPr bwMode="auto">
            <a:xfrm>
              <a:off x="5595" y="624"/>
              <a:ext cx="49" cy="48"/>
            </a:xfrm>
            <a:prstGeom prst="flowChartInputOutpu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Slide Number Placeholder 6"/>
          <p:cNvSpPr>
            <a:spLocks noGrp="1"/>
          </p:cNvSpPr>
          <p:nvPr>
            <p:ph type="sldNum" sz="quarter" idx="4"/>
          </p:nvPr>
        </p:nvSpPr>
        <p:spPr>
          <a:xfrm>
            <a:off x="7007225" y="6235700"/>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99B76EDC-6908-4F48-8349-0A26C7D6854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2.wmf"/><Relationship Id="rId3" Type="http://schemas.openxmlformats.org/officeDocument/2006/relationships/notesSlide" Target="../notesSlides/notesSlide10.xml"/><Relationship Id="rId7" Type="http://schemas.openxmlformats.org/officeDocument/2006/relationships/image" Target="../media/image19.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2.xml"/><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29.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33.png"/><Relationship Id="rId5" Type="http://schemas.openxmlformats.org/officeDocument/2006/relationships/image" Target="../media/image28.wmf"/><Relationship Id="rId10" Type="http://schemas.openxmlformats.org/officeDocument/2006/relationships/image" Target="../media/image32.png"/><Relationship Id="rId4" Type="http://schemas.openxmlformats.org/officeDocument/2006/relationships/oleObject" Target="../embeddings/oleObject8.bin"/><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42.wmf"/><Relationship Id="rId3" Type="http://schemas.openxmlformats.org/officeDocument/2006/relationships/notesSlide" Target="../notesSlides/notesSlide17.xml"/><Relationship Id="rId7" Type="http://schemas.openxmlformats.org/officeDocument/2006/relationships/image" Target="../media/image39.wmf"/><Relationship Id="rId12" Type="http://schemas.openxmlformats.org/officeDocument/2006/relationships/oleObject" Target="../embeddings/oleObject14.bin"/><Relationship Id="rId2" Type="http://schemas.openxmlformats.org/officeDocument/2006/relationships/slideLayout" Target="../slideLayouts/slideLayout7.xml"/><Relationship Id="rId16" Type="http://schemas.openxmlformats.org/officeDocument/2006/relationships/image" Target="../media/image44.emf"/><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image" Target="../media/image43.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40.wmf"/><Relationship Id="rId1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8.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6.vml"/><Relationship Id="rId11" Type="http://schemas.openxmlformats.org/officeDocument/2006/relationships/image" Target="../media/image47.emf"/><Relationship Id="rId5" Type="http://schemas.openxmlformats.org/officeDocument/2006/relationships/image" Target="../media/image45.wmf"/><Relationship Id="rId10" Type="http://schemas.openxmlformats.org/officeDocument/2006/relationships/image" Target="../media/image46.wmf"/><Relationship Id="rId4" Type="http://schemas.openxmlformats.org/officeDocument/2006/relationships/oleObject" Target="../embeddings/oleObject16.bin"/><Relationship Id="rId9"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4.wmf"/><Relationship Id="rId3" Type="http://schemas.openxmlformats.org/officeDocument/2006/relationships/notesSlide" Target="../notesSlides/notesSlide20.xml"/><Relationship Id="rId7" Type="http://schemas.openxmlformats.org/officeDocument/2006/relationships/image" Target="../media/image51.wmf"/><Relationship Id="rId12"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image" Target="../media/image53.wmf"/><Relationship Id="rId5" Type="http://schemas.openxmlformats.org/officeDocument/2006/relationships/image" Target="../media/image57.png"/><Relationship Id="rId10" Type="http://schemas.openxmlformats.org/officeDocument/2006/relationships/oleObject" Target="../embeddings/oleObject20.bin"/><Relationship Id="rId4" Type="http://schemas.openxmlformats.org/officeDocument/2006/relationships/image" Target="../media/image56.png"/><Relationship Id="rId9" Type="http://schemas.openxmlformats.org/officeDocument/2006/relationships/image" Target="../media/image52.wmf"/><Relationship Id="rId14" Type="http://schemas.openxmlformats.org/officeDocument/2006/relationships/image" Target="../media/image55.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21.xml"/><Relationship Id="rId7" Type="http://schemas.openxmlformats.org/officeDocument/2006/relationships/image" Target="../media/image57.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3.bin"/><Relationship Id="rId11" Type="http://schemas.openxmlformats.org/officeDocument/2006/relationships/image" Target="../media/image59.emf"/><Relationship Id="rId5" Type="http://schemas.openxmlformats.org/officeDocument/2006/relationships/image" Target="../media/image56.wmf"/><Relationship Id="rId10" Type="http://schemas.openxmlformats.org/officeDocument/2006/relationships/image" Target="../media/image62.png"/><Relationship Id="rId4" Type="http://schemas.openxmlformats.org/officeDocument/2006/relationships/oleObject" Target="../embeddings/oleObject22.bin"/><Relationship Id="rId9" Type="http://schemas.openxmlformats.org/officeDocument/2006/relationships/image" Target="../media/image58.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64.wmf"/><Relationship Id="rId18" Type="http://schemas.openxmlformats.org/officeDocument/2006/relationships/image" Target="../media/image67.emf"/><Relationship Id="rId3" Type="http://schemas.openxmlformats.org/officeDocument/2006/relationships/notesSlide" Target="../notesSlides/notesSlide22.xml"/><Relationship Id="rId7" Type="http://schemas.openxmlformats.org/officeDocument/2006/relationships/image" Target="../media/image61.wmf"/><Relationship Id="rId12" Type="http://schemas.openxmlformats.org/officeDocument/2006/relationships/oleObject" Target="../embeddings/oleObject29.bin"/><Relationship Id="rId17" Type="http://schemas.openxmlformats.org/officeDocument/2006/relationships/image" Target="../media/image66.wmf"/><Relationship Id="rId2" Type="http://schemas.openxmlformats.org/officeDocument/2006/relationships/slideLayout" Target="../slideLayouts/slideLayout7.xml"/><Relationship Id="rId16" Type="http://schemas.openxmlformats.org/officeDocument/2006/relationships/oleObject" Target="../embeddings/oleObject31.bin"/><Relationship Id="rId1" Type="http://schemas.openxmlformats.org/officeDocument/2006/relationships/vmlDrawing" Target="../drawings/vmlDrawing9.vml"/><Relationship Id="rId6" Type="http://schemas.openxmlformats.org/officeDocument/2006/relationships/oleObject" Target="../embeddings/oleObject26.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5.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62.wmf"/><Relationship Id="rId14" Type="http://schemas.openxmlformats.org/officeDocument/2006/relationships/oleObject" Target="../embeddings/oleObject30.bin"/></Relationships>
</file>

<file path=ppt/slides/_rels/slide2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9.tiff"/><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2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7.xml"/><Relationship Id="rId5" Type="http://schemas.openxmlformats.org/officeDocument/2006/relationships/image" Target="../media/image77.tiff"/><Relationship Id="rId4" Type="http://schemas.openxmlformats.org/officeDocument/2006/relationships/image" Target="../media/image76.tiff"/></Relationships>
</file>

<file path=ppt/slides/_rels/slide26.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7.xml"/><Relationship Id="rId5" Type="http://schemas.openxmlformats.org/officeDocument/2006/relationships/image" Target="../media/image81.tiff"/><Relationship Id="rId4" Type="http://schemas.openxmlformats.org/officeDocument/2006/relationships/image" Target="../media/image80.tiff"/></Relationships>
</file>

<file path=ppt/slides/_rels/slide27.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notesSlide" Target="../notesSlides/notesSlide25.xml"/><Relationship Id="rId7" Type="http://schemas.openxmlformats.org/officeDocument/2006/relationships/oleObject" Target="../embeddings/oleObject33.bin"/><Relationship Id="rId12"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82.wmf"/><Relationship Id="rId11" Type="http://schemas.openxmlformats.org/officeDocument/2006/relationships/image" Target="../media/image91.png"/><Relationship Id="rId5" Type="http://schemas.openxmlformats.org/officeDocument/2006/relationships/oleObject" Target="../embeddings/oleObject32.bin"/><Relationship Id="rId10" Type="http://schemas.openxmlformats.org/officeDocument/2006/relationships/image" Target="../media/image84.wmf"/><Relationship Id="rId4" Type="http://schemas.openxmlformats.org/officeDocument/2006/relationships/image" Target="../media/image85.png"/><Relationship Id="rId9" Type="http://schemas.openxmlformats.org/officeDocument/2006/relationships/oleObject" Target="../embeddings/oleObject34.bin"/></Relationships>
</file>

<file path=ppt/slides/_rels/slide2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7.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oleObject" Target="../embeddings/oleObject100.bin"/><Relationship Id="rId18" Type="http://schemas.openxmlformats.org/officeDocument/2006/relationships/image" Target="NULL"/><Relationship Id="rId3" Type="http://schemas.openxmlformats.org/officeDocument/2006/relationships/notesSlide" Target="../notesSlides/notesSlide31.xml"/><Relationship Id="rId7" Type="http://schemas.openxmlformats.org/officeDocument/2006/relationships/image" Target="../media/image90.wmf"/><Relationship Id="rId12" Type="http://schemas.openxmlformats.org/officeDocument/2006/relationships/image" Target="../media/image91.wmf"/><Relationship Id="rId17" Type="http://schemas.openxmlformats.org/officeDocument/2006/relationships/oleObject" Target="../embeddings/oleObject110.bin"/><Relationship Id="rId2" Type="http://schemas.openxmlformats.org/officeDocument/2006/relationships/slideLayout" Target="../slideLayouts/slideLayout7.xml"/><Relationship Id="rId16" Type="http://schemas.openxmlformats.org/officeDocument/2006/relationships/image" Target="../media/image92.wmf"/><Relationship Id="rId1" Type="http://schemas.openxmlformats.org/officeDocument/2006/relationships/vmlDrawing" Target="../drawings/vmlDrawing11.vml"/><Relationship Id="rId6" Type="http://schemas.openxmlformats.org/officeDocument/2006/relationships/oleObject" Target="../embeddings/oleObject35.bin"/><Relationship Id="rId11" Type="http://schemas.openxmlformats.org/officeDocument/2006/relationships/oleObject" Target="../embeddings/oleObject36.bin"/><Relationship Id="rId5" Type="http://schemas.openxmlformats.org/officeDocument/2006/relationships/image" Target="../media/image93.png"/><Relationship Id="rId15" Type="http://schemas.openxmlformats.org/officeDocument/2006/relationships/oleObject" Target="../embeddings/oleObject37.bin"/><Relationship Id="rId10" Type="http://schemas.openxmlformats.org/officeDocument/2006/relationships/image" Target="../media/image21.png"/><Relationship Id="rId4" Type="http://schemas.openxmlformats.org/officeDocument/2006/relationships/image" Target="../media/image230.png"/><Relationship Id="rId9" Type="http://schemas.openxmlformats.org/officeDocument/2006/relationships/image" Target="NULL"/><Relationship Id="rId1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35.xml.rels><?xml version="1.0" encoding="UTF-8" standalone="yes"?>
<Relationships xmlns="http://schemas.openxmlformats.org/package/2006/relationships"><Relationship Id="rId3" Type="http://schemas.openxmlformats.org/officeDocument/2006/relationships/image" Target="../media/image98.ti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02.emf"/><Relationship Id="rId4" Type="http://schemas.openxmlformats.org/officeDocument/2006/relationships/oleObject" Target="../embeddings/oleObject38.bin"/></Relationships>
</file>

<file path=ppt/slides/_rels/slide37.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4.wmf"/></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2.png"/><Relationship Id="rId2" Type="http://schemas.openxmlformats.org/officeDocument/2006/relationships/image" Target="../media/image108.png"/><Relationship Id="rId16" Type="http://schemas.openxmlformats.org/officeDocument/2006/relationships/image" Target="../media/image1010.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43.bin"/><Relationship Id="rId3" Type="http://schemas.openxmlformats.org/officeDocument/2006/relationships/notesSlide" Target="../notesSlides/notesSlide37.xml"/><Relationship Id="rId7" Type="http://schemas.openxmlformats.org/officeDocument/2006/relationships/oleObject" Target="../embeddings/oleObject40.bin"/><Relationship Id="rId12" Type="http://schemas.openxmlformats.org/officeDocument/2006/relationships/image" Target="../media/image127.wmf"/><Relationship Id="rId17" Type="http://schemas.openxmlformats.org/officeDocument/2006/relationships/image" Target="../media/image131.png"/><Relationship Id="rId2" Type="http://schemas.openxmlformats.org/officeDocument/2006/relationships/slideLayout" Target="../slideLayouts/slideLayout7.xml"/><Relationship Id="rId16" Type="http://schemas.openxmlformats.org/officeDocument/2006/relationships/image" Target="../media/image129.wmf"/><Relationship Id="rId1" Type="http://schemas.openxmlformats.org/officeDocument/2006/relationships/vmlDrawing" Target="../drawings/vmlDrawing13.vml"/><Relationship Id="rId6" Type="http://schemas.openxmlformats.org/officeDocument/2006/relationships/image" Target="../media/image130.png"/><Relationship Id="rId11" Type="http://schemas.openxmlformats.org/officeDocument/2006/relationships/oleObject" Target="../embeddings/oleObject42.bin"/><Relationship Id="rId5" Type="http://schemas.openxmlformats.org/officeDocument/2006/relationships/image" Target="../media/image124.wmf"/><Relationship Id="rId15" Type="http://schemas.openxmlformats.org/officeDocument/2006/relationships/oleObject" Target="../embeddings/oleObject44.bin"/><Relationship Id="rId10" Type="http://schemas.openxmlformats.org/officeDocument/2006/relationships/image" Target="../media/image126.wmf"/><Relationship Id="rId4" Type="http://schemas.openxmlformats.org/officeDocument/2006/relationships/oleObject" Target="../embeddings/oleObject39.bin"/><Relationship Id="rId9" Type="http://schemas.openxmlformats.org/officeDocument/2006/relationships/oleObject" Target="../embeddings/oleObject41.bin"/><Relationship Id="rId14" Type="http://schemas.openxmlformats.org/officeDocument/2006/relationships/image" Target="../media/image128.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49.bin"/><Relationship Id="rId18" Type="http://schemas.openxmlformats.org/officeDocument/2006/relationships/image" Target="../media/image138.wmf"/><Relationship Id="rId3" Type="http://schemas.openxmlformats.org/officeDocument/2006/relationships/notesSlide" Target="../notesSlides/notesSlide38.xml"/><Relationship Id="rId7" Type="http://schemas.openxmlformats.org/officeDocument/2006/relationships/image" Target="../media/image133.wmf"/><Relationship Id="rId12" Type="http://schemas.openxmlformats.org/officeDocument/2006/relationships/image" Target="../media/image135.wmf"/><Relationship Id="rId17" Type="http://schemas.openxmlformats.org/officeDocument/2006/relationships/oleObject" Target="../embeddings/oleObject51.bin"/><Relationship Id="rId2" Type="http://schemas.openxmlformats.org/officeDocument/2006/relationships/slideLayout" Target="../slideLayouts/slideLayout7.xml"/><Relationship Id="rId16" Type="http://schemas.openxmlformats.org/officeDocument/2006/relationships/image" Target="../media/image137.wmf"/><Relationship Id="rId20" Type="http://schemas.openxmlformats.org/officeDocument/2006/relationships/image" Target="../media/image24.png"/><Relationship Id="rId1" Type="http://schemas.openxmlformats.org/officeDocument/2006/relationships/vmlDrawing" Target="../drawings/vmlDrawing14.vml"/><Relationship Id="rId6" Type="http://schemas.openxmlformats.org/officeDocument/2006/relationships/oleObject" Target="../embeddings/oleObject46.bin"/><Relationship Id="rId11" Type="http://schemas.openxmlformats.org/officeDocument/2006/relationships/oleObject" Target="../embeddings/oleObject48.bin"/><Relationship Id="rId5" Type="http://schemas.openxmlformats.org/officeDocument/2006/relationships/image" Target="../media/image132.wmf"/><Relationship Id="rId15" Type="http://schemas.openxmlformats.org/officeDocument/2006/relationships/oleObject" Target="../embeddings/oleObject50.bin"/><Relationship Id="rId10" Type="http://schemas.openxmlformats.org/officeDocument/2006/relationships/image" Target="../media/image139.png"/><Relationship Id="rId19" Type="http://schemas.openxmlformats.org/officeDocument/2006/relationships/image" Target="../media/image140.png"/><Relationship Id="rId4" Type="http://schemas.openxmlformats.org/officeDocument/2006/relationships/oleObject" Target="../embeddings/oleObject45.bin"/><Relationship Id="rId9" Type="http://schemas.openxmlformats.org/officeDocument/2006/relationships/image" Target="../media/image134.wmf"/><Relationship Id="rId14" Type="http://schemas.openxmlformats.org/officeDocument/2006/relationships/image" Target="../media/image136.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490.png"/><Relationship Id="rId18" Type="http://schemas.openxmlformats.org/officeDocument/2006/relationships/image" Target="../media/image360.png"/><Relationship Id="rId3" Type="http://schemas.openxmlformats.org/officeDocument/2006/relationships/image" Target="../media/image146.png"/><Relationship Id="rId21" Type="http://schemas.openxmlformats.org/officeDocument/2006/relationships/image" Target="../media/image920.png"/><Relationship Id="rId7" Type="http://schemas.openxmlformats.org/officeDocument/2006/relationships/image" Target="../media/image147.png"/><Relationship Id="rId12" Type="http://schemas.openxmlformats.org/officeDocument/2006/relationships/image" Target="../media/image143.wmf"/><Relationship Id="rId17" Type="http://schemas.openxmlformats.org/officeDocument/2006/relationships/image" Target="../media/image151.png"/><Relationship Id="rId2" Type="http://schemas.openxmlformats.org/officeDocument/2006/relationships/slideLayout" Target="../slideLayouts/slideLayout7.xml"/><Relationship Id="rId16" Type="http://schemas.openxmlformats.org/officeDocument/2006/relationships/image" Target="../media/image144.wmf"/><Relationship Id="rId20" Type="http://schemas.openxmlformats.org/officeDocument/2006/relationships/image" Target="../media/image145.wmf"/><Relationship Id="rId1" Type="http://schemas.openxmlformats.org/officeDocument/2006/relationships/vmlDrawing" Target="../drawings/vmlDrawing15.vml"/><Relationship Id="rId6" Type="http://schemas.openxmlformats.org/officeDocument/2006/relationships/image" Target="../media/image141.wmf"/><Relationship Id="rId11" Type="http://schemas.openxmlformats.org/officeDocument/2006/relationships/oleObject" Target="../embeddings/oleObject54.bin"/><Relationship Id="rId5" Type="http://schemas.openxmlformats.org/officeDocument/2006/relationships/oleObject" Target="../embeddings/oleObject52.bin"/><Relationship Id="rId15" Type="http://schemas.openxmlformats.org/officeDocument/2006/relationships/oleObject" Target="../embeddings/oleObject55.bin"/><Relationship Id="rId10" Type="http://schemas.openxmlformats.org/officeDocument/2006/relationships/image" Target="../media/image148.png"/><Relationship Id="rId19" Type="http://schemas.openxmlformats.org/officeDocument/2006/relationships/oleObject" Target="../embeddings/oleObject56.bin"/><Relationship Id="rId4" Type="http://schemas.openxmlformats.org/officeDocument/2006/relationships/image" Target="../media/image850.png"/><Relationship Id="rId9" Type="http://schemas.openxmlformats.org/officeDocument/2006/relationships/image" Target="../media/image142.wmf"/><Relationship Id="rId14" Type="http://schemas.openxmlformats.org/officeDocument/2006/relationships/image" Target="../media/image150.png"/></Relationships>
</file>

<file path=ppt/slides/_rels/slide47.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149.png"/><Relationship Id="rId7" Type="http://schemas.openxmlformats.org/officeDocument/2006/relationships/image" Target="../media/image97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6.png"/><Relationship Id="rId4" Type="http://schemas.openxmlformats.org/officeDocument/2006/relationships/image" Target="../media/image152.png"/><Relationship Id="rId9"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020.png"/></Relationships>
</file>

<file path=ppt/slides/_rels/slide49.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43.xml"/><Relationship Id="rId7" Type="http://schemas.openxmlformats.org/officeDocument/2006/relationships/image" Target="../media/image16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7.bin"/><Relationship Id="rId5" Type="http://schemas.openxmlformats.org/officeDocument/2006/relationships/image" Target="../media/image162.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9.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bwMode="auto">
          <a:xfrm>
            <a:off x="0" y="946064"/>
            <a:ext cx="9144000" cy="197802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eaLnBrk="1" hangingPunct="1">
              <a:lnSpc>
                <a:spcPts val="4000"/>
              </a:lnSpc>
            </a:pPr>
            <a:r>
              <a:rPr lang="en-US" altLang="zh-CN" sz="3000" b="1" dirty="0">
                <a:solidFill>
                  <a:srgbClr val="C80000"/>
                </a:solidFill>
                <a:latin typeface="Georgia" pitchFamily="18" charset="0"/>
              </a:rPr>
              <a:t> Advanced Control Design for Optimal Operation and Maintenance of Wind Turbines</a:t>
            </a:r>
          </a:p>
        </p:txBody>
      </p:sp>
      <p:sp>
        <p:nvSpPr>
          <p:cNvPr id="12291" name="Rectangle 3"/>
          <p:cNvSpPr>
            <a:spLocks noGrp="1" noChangeArrowheads="1"/>
          </p:cNvSpPr>
          <p:nvPr>
            <p:ph type="subTitle" idx="1"/>
          </p:nvPr>
        </p:nvSpPr>
        <p:spPr bwMode="auto">
          <a:xfrm>
            <a:off x="0" y="3141733"/>
            <a:ext cx="9144000" cy="48897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eaLnBrk="1" hangingPunct="1">
              <a:spcBef>
                <a:spcPct val="0"/>
              </a:spcBef>
            </a:pPr>
            <a:r>
              <a:rPr lang="en-US" altLang="zh-CN" sz="2400" b="1" dirty="0">
                <a:solidFill>
                  <a:schemeClr val="tx1"/>
                </a:solidFill>
                <a:latin typeface="Georgia" pitchFamily="18" charset="0"/>
                <a:cs typeface="Arial" pitchFamily="34" charset="0"/>
              </a:rPr>
              <a:t>PhD Prospectus, June 2017</a:t>
            </a:r>
          </a:p>
        </p:txBody>
      </p:sp>
      <p:sp>
        <p:nvSpPr>
          <p:cNvPr id="7" name="Text Box 4"/>
          <p:cNvSpPr txBox="1">
            <a:spLocks noChangeArrowheads="1"/>
          </p:cNvSpPr>
          <p:nvPr/>
        </p:nvSpPr>
        <p:spPr bwMode="auto">
          <a:xfrm>
            <a:off x="5067300" y="6614344"/>
            <a:ext cx="3898900" cy="24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zh-CN" sz="1000" b="1" dirty="0">
                <a:solidFill>
                  <a:schemeClr val="bg1"/>
                </a:solidFill>
                <a:latin typeface="Georgia" pitchFamily="18" charset="0"/>
              </a:rPr>
              <a:t>Dynamics, Sensing, and Controls Laboratory</a:t>
            </a:r>
          </a:p>
        </p:txBody>
      </p:sp>
      <p:sp>
        <p:nvSpPr>
          <p:cNvPr id="3" name="Rectangle 2"/>
          <p:cNvSpPr/>
          <p:nvPr/>
        </p:nvSpPr>
        <p:spPr>
          <a:xfrm>
            <a:off x="2015658" y="4065060"/>
            <a:ext cx="5756563" cy="1908215"/>
          </a:xfrm>
          <a:prstGeom prst="rect">
            <a:avLst/>
          </a:prstGeom>
        </p:spPr>
        <p:txBody>
          <a:bodyPr wrap="square">
            <a:spAutoFit/>
          </a:bodyPr>
          <a:lstStyle/>
          <a:p>
            <a:pPr>
              <a:spcAft>
                <a:spcPts val="600"/>
              </a:spcAft>
            </a:pPr>
            <a:r>
              <a:rPr lang="en-US" dirty="0">
                <a:latin typeface="Georgia" panose="02040502050405020303" pitchFamily="18" charset="0"/>
              </a:rPr>
              <a:t>PhD student:                    Yuan </a:t>
            </a:r>
            <a:r>
              <a:rPr lang="en-US" dirty="0" err="1">
                <a:latin typeface="Georgia" panose="02040502050405020303" pitchFamily="18" charset="0"/>
              </a:rPr>
              <a:t>Yuan</a:t>
            </a:r>
            <a:endParaRPr lang="en-US" dirty="0">
              <a:latin typeface="Georgia" panose="02040502050405020303" pitchFamily="18" charset="0"/>
            </a:endParaRPr>
          </a:p>
          <a:p>
            <a:pPr>
              <a:spcAft>
                <a:spcPts val="600"/>
              </a:spcAft>
            </a:pPr>
            <a:r>
              <a:rPr lang="en-US" dirty="0">
                <a:latin typeface="Georgia" panose="02040502050405020303" pitchFamily="18" charset="0"/>
              </a:rPr>
              <a:t>Major Advisor:          Professor </a:t>
            </a:r>
            <a:r>
              <a:rPr lang="en-US" dirty="0" err="1">
                <a:latin typeface="Georgia" panose="02040502050405020303" pitchFamily="18" charset="0"/>
              </a:rPr>
              <a:t>Jiong</a:t>
            </a:r>
            <a:r>
              <a:rPr lang="en-US" dirty="0">
                <a:latin typeface="Georgia" panose="02040502050405020303" pitchFamily="18" charset="0"/>
              </a:rPr>
              <a:t> Tang</a:t>
            </a:r>
          </a:p>
          <a:p>
            <a:r>
              <a:rPr lang="en-US" dirty="0">
                <a:latin typeface="Georgia" panose="02040502050405020303" pitchFamily="18" charset="0"/>
              </a:rPr>
              <a:t>Associate Advisors:  Professor </a:t>
            </a:r>
            <a:r>
              <a:rPr lang="en-US" dirty="0" err="1">
                <a:latin typeface="Georgia" panose="02040502050405020303" pitchFamily="18" charset="0"/>
              </a:rPr>
              <a:t>Chengyu</a:t>
            </a:r>
            <a:r>
              <a:rPr lang="en-US" dirty="0">
                <a:latin typeface="Georgia" panose="02040502050405020303" pitchFamily="18" charset="0"/>
              </a:rPr>
              <a:t> Cao</a:t>
            </a:r>
          </a:p>
          <a:p>
            <a:r>
              <a:rPr lang="en-US" dirty="0">
                <a:latin typeface="Georgia" panose="02040502050405020303" pitchFamily="18" charset="0"/>
              </a:rPr>
              <a:t>                                     Professor Xu Chen</a:t>
            </a:r>
          </a:p>
          <a:p>
            <a:r>
              <a:rPr lang="en-US" dirty="0">
                <a:latin typeface="Georgia" panose="02040502050405020303" pitchFamily="18" charset="0"/>
              </a:rPr>
              <a:t>                                     Professor Richard Christenson</a:t>
            </a:r>
          </a:p>
          <a:p>
            <a:r>
              <a:rPr lang="en-US" dirty="0">
                <a:latin typeface="Georgia" panose="02040502050405020303" pitchFamily="18" charset="0"/>
              </a:rPr>
              <a:t>                                     Professor </a:t>
            </a:r>
            <a:r>
              <a:rPr lang="en-US" dirty="0" err="1">
                <a:latin typeface="Georgia" panose="02040502050405020303" pitchFamily="18" charset="0"/>
              </a:rPr>
              <a:t>Horea</a:t>
            </a:r>
            <a:r>
              <a:rPr lang="en-US" dirty="0">
                <a:latin typeface="Georgia" panose="02040502050405020303" pitchFamily="18" charset="0"/>
              </a:rPr>
              <a:t> </a:t>
            </a:r>
            <a:r>
              <a:rPr lang="en-US" dirty="0" err="1">
                <a:latin typeface="Georgia" panose="02040502050405020303" pitchFamily="18" charset="0"/>
              </a:rPr>
              <a:t>Ilies</a:t>
            </a:r>
            <a:endParaRPr lang="en-US" dirty="0">
              <a:latin typeface="Georgia" panose="02040502050405020303" pitchFamily="18" charset="0"/>
            </a:endParaRPr>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2835" y="3592774"/>
            <a:ext cx="7552807" cy="2295757"/>
            <a:chOff x="834788" y="1128845"/>
            <a:chExt cx="7552807" cy="2295757"/>
          </a:xfrm>
        </p:grpSpPr>
        <p:graphicFrame>
          <p:nvGraphicFramePr>
            <p:cNvPr id="18" name="Object 17"/>
            <p:cNvGraphicFramePr>
              <a:graphicFrameLocks noChangeAspect="1"/>
            </p:cNvGraphicFramePr>
            <p:nvPr>
              <p:extLst>
                <p:ext uri="{D42A27DB-BD31-4B8C-83A1-F6EECF244321}">
                  <p14:modId xmlns:p14="http://schemas.microsoft.com/office/powerpoint/2010/main" val="1681702917"/>
                </p:ext>
              </p:extLst>
            </p:nvPr>
          </p:nvGraphicFramePr>
          <p:xfrm>
            <a:off x="2394393" y="1231289"/>
            <a:ext cx="5803900" cy="2070100"/>
          </p:xfrm>
          <a:graphic>
            <a:graphicData uri="http://schemas.openxmlformats.org/presentationml/2006/ole">
              <mc:AlternateContent xmlns:mc="http://schemas.openxmlformats.org/markup-compatibility/2006">
                <mc:Choice xmlns:v="urn:schemas-microsoft-com:vml" Requires="v">
                  <p:oleObj spid="_x0000_s375296" name="Equation" r:id="rId4" imgW="5803560" imgH="2070000" progId="Equation.DSMT4">
                    <p:embed/>
                  </p:oleObj>
                </mc:Choice>
                <mc:Fallback>
                  <p:oleObj name="Equation" r:id="rId4" imgW="5803560" imgH="2070000" progId="Equation.DSMT4">
                    <p:embed/>
                    <p:pic>
                      <p:nvPicPr>
                        <p:cNvPr id="0" name=""/>
                        <p:cNvPicPr/>
                        <p:nvPr/>
                      </p:nvPicPr>
                      <p:blipFill>
                        <a:blip r:embed="rId5"/>
                        <a:stretch>
                          <a:fillRect/>
                        </a:stretch>
                      </p:blipFill>
                      <p:spPr>
                        <a:xfrm>
                          <a:off x="2394393" y="1231289"/>
                          <a:ext cx="5803900" cy="2070100"/>
                        </a:xfrm>
                        <a:prstGeom prst="rect">
                          <a:avLst/>
                        </a:prstGeom>
                      </p:spPr>
                    </p:pic>
                  </p:oleObj>
                </mc:Fallback>
              </mc:AlternateContent>
            </a:graphicData>
          </a:graphic>
        </p:graphicFrame>
        <p:sp>
          <p:nvSpPr>
            <p:cNvPr id="13" name="Right Arrow 12"/>
            <p:cNvSpPr/>
            <p:nvPr/>
          </p:nvSpPr>
          <p:spPr>
            <a:xfrm>
              <a:off x="834789" y="2112189"/>
              <a:ext cx="1166728" cy="2762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140803" y="1128845"/>
              <a:ext cx="6246792" cy="229575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34788" y="1773635"/>
              <a:ext cx="1306015" cy="338554"/>
            </a:xfrm>
            <a:prstGeom prst="rect">
              <a:avLst/>
            </a:prstGeom>
            <a:noFill/>
          </p:spPr>
          <p:txBody>
            <a:bodyPr wrap="square" rtlCol="0">
              <a:spAutoFit/>
            </a:bodyPr>
            <a:lstStyle/>
            <a:p>
              <a:pPr marL="0" lvl="2">
                <a:spcAft>
                  <a:spcPts val="500"/>
                </a:spcAft>
              </a:pPr>
              <a:r>
                <a:rPr lang="en-US" sz="1600" b="1" dirty="0">
                  <a:solidFill>
                    <a:srgbClr val="FF0000"/>
                  </a:solidFill>
                  <a:latin typeface="+mn-lt"/>
                </a:rPr>
                <a:t>linearization</a:t>
              </a:r>
            </a:p>
          </p:txBody>
        </p:sp>
      </p:grpSp>
      <p:sp>
        <p:nvSpPr>
          <p:cNvPr id="31" name="TextBox 30"/>
          <p:cNvSpPr txBox="1"/>
          <p:nvPr/>
        </p:nvSpPr>
        <p:spPr>
          <a:xfrm>
            <a:off x="486135" y="1012994"/>
            <a:ext cx="8229600" cy="1328569"/>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latin typeface="+mn-lt"/>
              </a:rPr>
              <a:t>FAST (Fatigue, Aerodynamics, Structures, Turbulence)</a:t>
            </a:r>
          </a:p>
          <a:p>
            <a:pPr marL="640080" lvl="2" indent="-342900" algn="just">
              <a:spcAft>
                <a:spcPts val="500"/>
              </a:spcAft>
              <a:buFont typeface="Calibri" panose="020F0502020204030204" pitchFamily="34" charset="0"/>
              <a:buChar char="–"/>
            </a:pPr>
            <a:r>
              <a:rPr lang="en-US" sz="2000" dirty="0">
                <a:latin typeface="+mn-lt"/>
              </a:rPr>
              <a:t>FAST code (by </a:t>
            </a:r>
            <a:r>
              <a:rPr lang="en-US" sz="2000" dirty="0" err="1">
                <a:latin typeface="+mn-lt"/>
              </a:rPr>
              <a:t>NREL</a:t>
            </a:r>
            <a:r>
              <a:rPr lang="en-US" sz="2000" dirty="0">
                <a:latin typeface="+mn-lt"/>
              </a:rPr>
              <a:t>) used for simulating the coupled dynamic responses of wind turbines</a:t>
            </a:r>
          </a:p>
          <a:p>
            <a:pPr marL="285750" lvl="2" indent="-285750">
              <a:spcAft>
                <a:spcPts val="500"/>
              </a:spcAft>
              <a:buFont typeface="Wingdings" panose="05000000000000000000" pitchFamily="2" charset="2"/>
              <a:buChar char="§"/>
            </a:pPr>
            <a:endParaRPr lang="en-US" sz="800" dirty="0"/>
          </a:p>
        </p:txBody>
      </p:sp>
      <p:sp>
        <p:nvSpPr>
          <p:cNvPr id="23" name="Title 1"/>
          <p:cNvSpPr txBox="1">
            <a:spLocks/>
          </p:cNvSpPr>
          <p:nvPr/>
        </p:nvSpPr>
        <p:spPr bwMode="auto">
          <a:xfrm>
            <a:off x="1152525" y="-1"/>
            <a:ext cx="79914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Model Linearization </a:t>
            </a:r>
          </a:p>
        </p:txBody>
      </p:sp>
      <p:grpSp>
        <p:nvGrpSpPr>
          <p:cNvPr id="3" name="Group 2"/>
          <p:cNvGrpSpPr/>
          <p:nvPr/>
        </p:nvGrpSpPr>
        <p:grpSpPr>
          <a:xfrm>
            <a:off x="2268198" y="3650254"/>
            <a:ext cx="4238323" cy="2177087"/>
            <a:chOff x="2268198" y="3650254"/>
            <a:chExt cx="4238323" cy="2177087"/>
          </a:xfrm>
        </p:grpSpPr>
        <p:sp>
          <p:nvSpPr>
            <p:cNvPr id="11" name="Rectangle 10"/>
            <p:cNvSpPr/>
            <p:nvPr/>
          </p:nvSpPr>
          <p:spPr>
            <a:xfrm>
              <a:off x="2268198" y="3650254"/>
              <a:ext cx="4238323" cy="919787"/>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flipH="1">
              <a:off x="4204081" y="4709441"/>
              <a:ext cx="225883" cy="2883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83458" y="5099887"/>
              <a:ext cx="3733800" cy="72745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619726371"/>
                </p:ext>
              </p:extLst>
            </p:nvPr>
          </p:nvGraphicFramePr>
          <p:xfrm>
            <a:off x="2467277" y="3727562"/>
            <a:ext cx="3987800" cy="787400"/>
          </p:xfrm>
          <a:graphic>
            <a:graphicData uri="http://schemas.openxmlformats.org/presentationml/2006/ole">
              <mc:AlternateContent xmlns:mc="http://schemas.openxmlformats.org/markup-compatibility/2006">
                <mc:Choice xmlns:v="urn:schemas-microsoft-com:vml" Requires="v">
                  <p:oleObj spid="_x0000_s375297" name="Equation" r:id="rId6" imgW="3987720" imgH="787320" progId="Equation.DSMT4">
                    <p:embed/>
                  </p:oleObj>
                </mc:Choice>
                <mc:Fallback>
                  <p:oleObj name="Equation" r:id="rId6" imgW="3987720" imgH="787320" progId="Equation.DSMT4">
                    <p:embed/>
                    <p:pic>
                      <p:nvPicPr>
                        <p:cNvPr id="0" name=""/>
                        <p:cNvPicPr/>
                        <p:nvPr/>
                      </p:nvPicPr>
                      <p:blipFill>
                        <a:blip r:embed="rId7"/>
                        <a:stretch>
                          <a:fillRect/>
                        </a:stretch>
                      </p:blipFill>
                      <p:spPr>
                        <a:xfrm>
                          <a:off x="2467277" y="3727562"/>
                          <a:ext cx="3987800" cy="787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23942652"/>
                </p:ext>
              </p:extLst>
            </p:nvPr>
          </p:nvGraphicFramePr>
          <p:xfrm>
            <a:off x="2703692" y="5248787"/>
            <a:ext cx="3327400" cy="431800"/>
          </p:xfrm>
          <a:graphic>
            <a:graphicData uri="http://schemas.openxmlformats.org/presentationml/2006/ole">
              <mc:AlternateContent xmlns:mc="http://schemas.openxmlformats.org/markup-compatibility/2006">
                <mc:Choice xmlns:v="urn:schemas-microsoft-com:vml" Requires="v">
                  <p:oleObj spid="_x0000_s375298" name="Equation" r:id="rId8" imgW="3327120" imgH="431640" progId="Equation.DSMT4">
                    <p:embed/>
                  </p:oleObj>
                </mc:Choice>
                <mc:Fallback>
                  <p:oleObj name="Equation" r:id="rId8" imgW="3327120" imgH="431640" progId="Equation.DSMT4">
                    <p:embed/>
                    <p:pic>
                      <p:nvPicPr>
                        <p:cNvPr id="0" name=""/>
                        <p:cNvPicPr/>
                        <p:nvPr/>
                      </p:nvPicPr>
                      <p:blipFill>
                        <a:blip r:embed="rId9"/>
                        <a:stretch>
                          <a:fillRect/>
                        </a:stretch>
                      </p:blipFill>
                      <p:spPr>
                        <a:xfrm>
                          <a:off x="2703692" y="5248787"/>
                          <a:ext cx="3327400" cy="431800"/>
                        </a:xfrm>
                        <a:prstGeom prst="rect">
                          <a:avLst/>
                        </a:prstGeom>
                      </p:spPr>
                    </p:pic>
                  </p:oleObj>
                </mc:Fallback>
              </mc:AlternateContent>
            </a:graphicData>
          </a:graphic>
        </p:graphicFrame>
      </p:grpSp>
      <p:sp>
        <p:nvSpPr>
          <p:cNvPr id="2" name="Rectangle 1"/>
          <p:cNvSpPr/>
          <p:nvPr/>
        </p:nvSpPr>
        <p:spPr>
          <a:xfrm>
            <a:off x="486134" y="2210971"/>
            <a:ext cx="8130327" cy="1141338"/>
          </a:xfrm>
          <a:prstGeom prst="rect">
            <a:avLst/>
          </a:prstGeom>
        </p:spPr>
        <p:txBody>
          <a:bodyPr wrap="square">
            <a:spAutoFit/>
          </a:bodyPr>
          <a:lstStyle/>
          <a:p>
            <a:pPr marL="342900" lvl="2" indent="-342900" algn="just">
              <a:spcAft>
                <a:spcPts val="500"/>
              </a:spcAft>
              <a:buFont typeface="Arial" panose="020B0604020202020204" pitchFamily="34" charset="0"/>
              <a:buChar char="•"/>
            </a:pPr>
            <a:r>
              <a:rPr lang="en-US" sz="2400" dirty="0">
                <a:latin typeface="+mn-lt"/>
              </a:rPr>
              <a:t>State space representation </a:t>
            </a:r>
          </a:p>
          <a:p>
            <a:pPr marL="640080" lvl="2" indent="-342900" algn="just">
              <a:spcAft>
                <a:spcPts val="500"/>
              </a:spcAft>
              <a:buFont typeface="Calibri" panose="020F0502020204030204" pitchFamily="34" charset="0"/>
              <a:buChar char="–"/>
            </a:pPr>
            <a:r>
              <a:rPr lang="en-US" sz="2000" dirty="0">
                <a:latin typeface="+mn-lt"/>
              </a:rPr>
              <a:t>Numerically linearize the equation by perturbing (∆) each variable about their respective operating points (</a:t>
            </a:r>
            <a:r>
              <a:rPr lang="en-US" sz="2000" i="1" dirty="0">
                <a:latin typeface="+mn-lt"/>
              </a:rPr>
              <a:t>op</a:t>
            </a:r>
            <a:r>
              <a:rPr lang="en-US" sz="2000" dirty="0">
                <a:latin typeface="+mn-lt"/>
              </a:rPr>
              <a:t>):</a:t>
            </a:r>
          </a:p>
        </p:txBody>
      </p:sp>
      <p:grpSp>
        <p:nvGrpSpPr>
          <p:cNvPr id="26" name="Group 25"/>
          <p:cNvGrpSpPr/>
          <p:nvPr/>
        </p:nvGrpSpPr>
        <p:grpSpPr>
          <a:xfrm>
            <a:off x="885588" y="3849205"/>
            <a:ext cx="7552807" cy="1678470"/>
            <a:chOff x="834788" y="4065105"/>
            <a:chExt cx="7552807" cy="1678470"/>
          </a:xfrm>
        </p:grpSpPr>
        <p:graphicFrame>
          <p:nvGraphicFramePr>
            <p:cNvPr id="27" name="Object 26"/>
            <p:cNvGraphicFramePr>
              <a:graphicFrameLocks noChangeAspect="1"/>
            </p:cNvGraphicFramePr>
            <p:nvPr>
              <p:extLst>
                <p:ext uri="{D42A27DB-BD31-4B8C-83A1-F6EECF244321}">
                  <p14:modId xmlns:p14="http://schemas.microsoft.com/office/powerpoint/2010/main" val="2527411039"/>
                </p:ext>
              </p:extLst>
            </p:nvPr>
          </p:nvGraphicFramePr>
          <p:xfrm>
            <a:off x="4454159" y="4179888"/>
            <a:ext cx="3654425" cy="1476375"/>
          </p:xfrm>
          <a:graphic>
            <a:graphicData uri="http://schemas.openxmlformats.org/presentationml/2006/ole">
              <mc:AlternateContent xmlns:mc="http://schemas.openxmlformats.org/markup-compatibility/2006">
                <mc:Choice xmlns:v="urn:schemas-microsoft-com:vml" Requires="v">
                  <p:oleObj spid="_x0000_s375299" name="Equation" r:id="rId10" imgW="3835080" imgH="1549080" progId="Equation.DSMT4">
                    <p:embed/>
                  </p:oleObj>
                </mc:Choice>
                <mc:Fallback>
                  <p:oleObj name="Equation" r:id="rId10" imgW="3835080" imgH="1549080" progId="Equation.DSMT4">
                    <p:embed/>
                    <p:pic>
                      <p:nvPicPr>
                        <p:cNvPr id="0" name=""/>
                        <p:cNvPicPr>
                          <a:picLocks noChangeAspect="1" noChangeArrowheads="1"/>
                        </p:cNvPicPr>
                        <p:nvPr/>
                      </p:nvPicPr>
                      <p:blipFill>
                        <a:blip r:embed="rId11"/>
                        <a:srcRect/>
                        <a:stretch>
                          <a:fillRect/>
                        </a:stretch>
                      </p:blipFill>
                      <p:spPr bwMode="auto">
                        <a:xfrm>
                          <a:off x="4454159" y="4179888"/>
                          <a:ext cx="3654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333602797"/>
                </p:ext>
              </p:extLst>
            </p:nvPr>
          </p:nvGraphicFramePr>
          <p:xfrm>
            <a:off x="960194" y="4509965"/>
            <a:ext cx="2857500" cy="792163"/>
          </p:xfrm>
          <a:graphic>
            <a:graphicData uri="http://schemas.openxmlformats.org/presentationml/2006/ole">
              <mc:AlternateContent xmlns:mc="http://schemas.openxmlformats.org/markup-compatibility/2006">
                <mc:Choice xmlns:v="urn:schemas-microsoft-com:vml" Requires="v">
                  <p:oleObj spid="_x0000_s375300" name="Equation" r:id="rId12" imgW="2654280" imgH="736560" progId="Equation.DSMT4">
                    <p:embed/>
                  </p:oleObj>
                </mc:Choice>
                <mc:Fallback>
                  <p:oleObj name="Equation" r:id="rId12" imgW="2654280" imgH="736560" progId="Equation.DSMT4">
                    <p:embed/>
                    <p:pic>
                      <p:nvPicPr>
                        <p:cNvPr id="0" name=""/>
                        <p:cNvPicPr>
                          <a:picLocks noChangeAspect="1" noChangeArrowheads="1"/>
                        </p:cNvPicPr>
                        <p:nvPr/>
                      </p:nvPicPr>
                      <p:blipFill>
                        <a:blip r:embed="rId13"/>
                        <a:srcRect/>
                        <a:stretch>
                          <a:fillRect/>
                        </a:stretch>
                      </p:blipFill>
                      <p:spPr bwMode="auto">
                        <a:xfrm>
                          <a:off x="960194" y="4509965"/>
                          <a:ext cx="2857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28"/>
            <p:cNvSpPr/>
            <p:nvPr/>
          </p:nvSpPr>
          <p:spPr>
            <a:xfrm>
              <a:off x="4246891" y="4065105"/>
              <a:ext cx="4140704" cy="1678470"/>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4788" y="4246081"/>
              <a:ext cx="3143817" cy="1325524"/>
            </a:xfrm>
            <a:prstGeom prst="rect">
              <a:avLst/>
            </a:prstGeom>
            <a:noFill/>
            <a:ln>
              <a:solidFill>
                <a:srgbClr val="1F0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4"/>
          </p:nvPr>
        </p:nvSpPr>
        <p:spPr/>
        <p:txBody>
          <a:bodyPr/>
          <a:lstStyle/>
          <a:p>
            <a:fld id="{4A466926-17EF-4CAC-B717-1CD0EBB5093C}" type="slidenum">
              <a:rPr lang="en-US" smtClean="0"/>
              <a:t>10</a:t>
            </a:fld>
            <a:endParaRPr lang="en-US"/>
          </a:p>
        </p:txBody>
      </p:sp>
    </p:spTree>
    <p:extLst>
      <p:ext uri="{BB962C8B-B14F-4D97-AF65-F5344CB8AC3E}">
        <p14:creationId xmlns:p14="http://schemas.microsoft.com/office/powerpoint/2010/main" val="22799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2"/>
                                        </p:tgtEl>
                                      </p:cBhvr>
                                    </p:animEffect>
                                    <p:anim calcmode="lin" valueType="num">
                                      <p:cBhvr>
                                        <p:cTn id="21" dur="1000"/>
                                        <p:tgtEl>
                                          <p:spTgt spid="12"/>
                                        </p:tgtEl>
                                        <p:attrNameLst>
                                          <p:attrName>ppt_x</p:attrName>
                                        </p:attrNameLst>
                                      </p:cBhvr>
                                      <p:tavLst>
                                        <p:tav tm="0">
                                          <p:val>
                                            <p:strVal val="ppt_x"/>
                                          </p:val>
                                        </p:tav>
                                        <p:tav tm="100000">
                                          <p:val>
                                            <p:strVal val="ppt_x"/>
                                          </p:val>
                                        </p:tav>
                                      </p:tavLst>
                                    </p:anim>
                                    <p:anim calcmode="lin" valueType="num">
                                      <p:cBhvr>
                                        <p:cTn id="22" dur="1000"/>
                                        <p:tgtEl>
                                          <p:spTgt spid="12"/>
                                        </p:tgtEl>
                                        <p:attrNameLst>
                                          <p:attrName>ppt_y</p:attrName>
                                        </p:attrNameLst>
                                      </p:cBhvr>
                                      <p:tavLst>
                                        <p:tav tm="0">
                                          <p:val>
                                            <p:strVal val="ppt_y"/>
                                          </p:val>
                                        </p:tav>
                                        <p:tav tm="100000">
                                          <p:val>
                                            <p:strVal val="ppt_y+.1"/>
                                          </p:val>
                                        </p:tav>
                                      </p:tavLst>
                                    </p:anim>
                                    <p:set>
                                      <p:cBhvr>
                                        <p:cTn id="23" dur="1" fill="hold">
                                          <p:stCondLst>
                                            <p:cond delay="9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11</a:t>
            </a:fld>
            <a:endParaRPr lang="en-US" dirty="0"/>
          </a:p>
        </p:txBody>
      </p:sp>
      <p:sp>
        <p:nvSpPr>
          <p:cNvPr id="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Control Architecture</a:t>
            </a:r>
          </a:p>
        </p:txBody>
      </p:sp>
      <p:sp>
        <p:nvSpPr>
          <p:cNvPr id="4" name="TextBox 3"/>
          <p:cNvSpPr txBox="1"/>
          <p:nvPr/>
        </p:nvSpPr>
        <p:spPr>
          <a:xfrm>
            <a:off x="2314575" y="4551218"/>
            <a:ext cx="5381625" cy="1361911"/>
          </a:xfrm>
          <a:prstGeom prst="rect">
            <a:avLst/>
          </a:prstGeom>
          <a:noFill/>
        </p:spPr>
        <p:txBody>
          <a:bodyPr wrap="square" rtlCol="0">
            <a:spAutoFit/>
          </a:bodyPr>
          <a:lstStyle/>
          <a:p>
            <a:pPr marL="342900" indent="-342900">
              <a:lnSpc>
                <a:spcPct val="125000"/>
              </a:lnSpc>
              <a:buFont typeface="Wingdings" panose="05000000000000000000" pitchFamily="2" charset="2"/>
              <a:buChar char="ü"/>
            </a:pPr>
            <a:r>
              <a:rPr lang="en-US" sz="2200" dirty="0">
                <a:latin typeface="+mn-lt"/>
                <a:cs typeface="Arial" panose="020B0604020202020204" pitchFamily="34" charset="0"/>
              </a:rPr>
              <a:t>Torque control: Standard torque control</a:t>
            </a:r>
          </a:p>
          <a:p>
            <a:pPr marL="342900" indent="-342900">
              <a:lnSpc>
                <a:spcPct val="125000"/>
              </a:lnSpc>
              <a:buFont typeface="Wingdings" panose="05000000000000000000" pitchFamily="2" charset="2"/>
              <a:buChar char="ü"/>
            </a:pPr>
            <a:r>
              <a:rPr lang="en-US" sz="2200" dirty="0">
                <a:latin typeface="+mn-lt"/>
                <a:cs typeface="Arial" panose="020B0604020202020204" pitchFamily="34" charset="0"/>
              </a:rPr>
              <a:t>Pitch control: Adaptive control</a:t>
            </a:r>
          </a:p>
          <a:p>
            <a:pPr marL="342900" indent="-342900">
              <a:lnSpc>
                <a:spcPct val="125000"/>
              </a:lnSpc>
              <a:buFont typeface="Wingdings" panose="05000000000000000000" pitchFamily="2" charset="2"/>
              <a:buChar char="ü"/>
            </a:pPr>
            <a:r>
              <a:rPr lang="en-US" sz="2200" dirty="0">
                <a:latin typeface="+mn-lt"/>
                <a:cs typeface="Arial" panose="020B0604020202020204" pitchFamily="34" charset="0"/>
              </a:rPr>
              <a:t>Yaw control: Not involved</a:t>
            </a:r>
          </a:p>
        </p:txBody>
      </p:sp>
      <p:sp>
        <p:nvSpPr>
          <p:cNvPr id="6" name="TextBox 5"/>
          <p:cNvSpPr txBox="1"/>
          <p:nvPr/>
        </p:nvSpPr>
        <p:spPr>
          <a:xfrm>
            <a:off x="1665512" y="3058881"/>
            <a:ext cx="391886" cy="369332"/>
          </a:xfrm>
          <a:prstGeom prst="rect">
            <a:avLst/>
          </a:prstGeom>
          <a:noFill/>
        </p:spPr>
        <p:txBody>
          <a:bodyPr wrap="square" rtlCol="0">
            <a:spAutoFit/>
          </a:bodyPr>
          <a:lstStyle/>
          <a:p>
            <a:r>
              <a:rPr lang="en-US" dirty="0"/>
              <a: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136" y="1049694"/>
            <a:ext cx="8403336" cy="3602736"/>
          </a:xfrm>
          <a:prstGeom prst="rect">
            <a:avLst/>
          </a:prstGeom>
        </p:spPr>
      </p:pic>
    </p:spTree>
    <p:extLst>
      <p:ext uri="{BB962C8B-B14F-4D97-AF65-F5344CB8AC3E}">
        <p14:creationId xmlns:p14="http://schemas.microsoft.com/office/powerpoint/2010/main" val="1418258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p:cNvSpPr txBox="1"/>
          <p:nvPr/>
        </p:nvSpPr>
        <p:spPr>
          <a:xfrm>
            <a:off x="262616" y="1055437"/>
            <a:ext cx="8229600" cy="461665"/>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latin typeface="+mn-lt"/>
              </a:rPr>
              <a:t>Generator torque controller</a:t>
            </a:r>
            <a:r>
              <a:rPr lang="en-US" sz="2400" baseline="30000" dirty="0">
                <a:latin typeface="+mn-lt"/>
              </a:rPr>
              <a:t>[1]</a:t>
            </a:r>
            <a:endParaRPr lang="en-US" sz="2000" baseline="30000" dirty="0">
              <a:latin typeface="+mn-lt"/>
            </a:endParaRPr>
          </a:p>
        </p:txBody>
      </p:sp>
      <p:sp>
        <p:nvSpPr>
          <p:cNvPr id="8"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a:t>
            </a:r>
            <a:r>
              <a:rPr lang="en-US" altLang="zh-CN" sz="3600" dirty="0">
                <a:solidFill>
                  <a:schemeClr val="tx1">
                    <a:lumMod val="95000"/>
                    <a:lumOff val="5000"/>
                  </a:schemeClr>
                </a:solidFill>
                <a:cs typeface="Arial" pitchFamily="34" charset="0"/>
              </a:rPr>
              <a:t>Standard Torque Control</a:t>
            </a:r>
          </a:p>
        </p:txBody>
      </p:sp>
      <mc:AlternateContent xmlns:mc="http://schemas.openxmlformats.org/markup-compatibility/2006" xmlns:a14="http://schemas.microsoft.com/office/drawing/2010/main">
        <mc:Choice Requires="a14">
          <p:sp>
            <p:nvSpPr>
              <p:cNvPr id="9" name="TextBox 8"/>
              <p:cNvSpPr txBox="1"/>
              <p:nvPr/>
            </p:nvSpPr>
            <p:spPr>
              <a:xfrm>
                <a:off x="849988" y="4374104"/>
                <a:ext cx="3527428" cy="1666875"/>
              </a:xfrm>
              <a:prstGeom prst="rect">
                <a:avLst/>
              </a:prstGeom>
              <a:noFill/>
            </p:spPr>
            <p:txBody>
              <a:bodyPr wrap="square" rtlCol="0">
                <a:noAutofit/>
              </a:bodyPr>
              <a:lstStyle/>
              <a:p>
                <a:pPr marL="342900" indent="-342900">
                  <a:spcAft>
                    <a:spcPts val="500"/>
                  </a:spcAft>
                  <a:buFontTx/>
                  <a:buChar char="–"/>
                </a:pPr>
                <a14:m>
                  <m:oMath xmlns:m="http://schemas.openxmlformats.org/officeDocument/2006/math">
                    <m:r>
                      <a:rPr lang="en-US" sz="2000" i="1" smtClean="0">
                        <a:latin typeface="Cambria Math"/>
                        <a:ea typeface="Cambria Math"/>
                      </a:rPr>
                      <m:t>𝜔</m:t>
                    </m:r>
                  </m:oMath>
                </a14:m>
                <a:r>
                  <a:rPr lang="en-US" sz="2000" dirty="0">
                    <a:latin typeface="+mn-lt"/>
                  </a:rPr>
                  <a:t>: generator speed</a:t>
                </a:r>
              </a:p>
              <a:p>
                <a:pPr marL="342900" indent="-342900">
                  <a:spcAft>
                    <a:spcPts val="500"/>
                  </a:spcAft>
                  <a:buFontTx/>
                  <a:buChar char="–"/>
                </a:pPr>
                <a14:m>
                  <m:oMath xmlns:m="http://schemas.openxmlformats.org/officeDocument/2006/math">
                    <m:r>
                      <a:rPr lang="en-US" sz="2000" b="0" i="1" smtClean="0">
                        <a:latin typeface="Cambria Math"/>
                      </a:rPr>
                      <m:t>𝑘</m:t>
                    </m:r>
                  </m:oMath>
                </a14:m>
                <a:r>
                  <a:rPr lang="en-US" sz="2000" dirty="0">
                    <a:latin typeface="+mn-lt"/>
                  </a:rPr>
                  <a:t>: optimal constant of proportionality (0.0255764</a:t>
                </a:r>
                <a14:m>
                  <m:oMath xmlns:m="http://schemas.openxmlformats.org/officeDocument/2006/math">
                    <m:r>
                      <a:rPr lang="en-US" sz="2000" b="0" i="1" smtClean="0">
                        <a:latin typeface="Cambria Math"/>
                      </a:rPr>
                      <m:t>𝑁</m:t>
                    </m:r>
                    <m:r>
                      <a:rPr lang="en-US" sz="2000" b="0" i="1" smtClean="0">
                        <a:latin typeface="Cambria Math"/>
                        <a:ea typeface="Cambria Math"/>
                      </a:rPr>
                      <m:t>∙</m:t>
                    </m:r>
                    <m:r>
                      <a:rPr lang="en-US" sz="2000" b="0" i="1" smtClean="0">
                        <a:latin typeface="Cambria Math"/>
                        <a:ea typeface="Cambria Math"/>
                      </a:rPr>
                      <m:t>𝑚</m:t>
                    </m:r>
                    <m:r>
                      <a:rPr lang="en-US" sz="2000" b="0" i="1" smtClean="0">
                        <a:latin typeface="Cambria Math"/>
                        <a:ea typeface="Cambria Math"/>
                      </a:rPr>
                      <m:t>/</m:t>
                    </m:r>
                    <m:sSup>
                      <m:sSupPr>
                        <m:ctrlPr>
                          <a:rPr lang="en-US" sz="2000" b="0" i="1" smtClean="0">
                            <a:latin typeface="Cambria Math"/>
                            <a:ea typeface="Cambria Math"/>
                          </a:rPr>
                        </m:ctrlPr>
                      </m:sSupPr>
                      <m:e>
                        <m:r>
                          <a:rPr lang="en-US" sz="2000" i="1">
                            <a:latin typeface="Cambria Math"/>
                            <a:ea typeface="Cambria Math"/>
                          </a:rPr>
                          <m:t>𝑟𝑝𝑚</m:t>
                        </m:r>
                      </m:e>
                      <m:sup>
                        <m:r>
                          <a:rPr lang="en-US" sz="2000" b="0" i="1" smtClean="0">
                            <a:latin typeface="Cambria Math"/>
                            <a:ea typeface="Cambria Math"/>
                          </a:rPr>
                          <m:t>2</m:t>
                        </m:r>
                      </m:sup>
                    </m:sSup>
                  </m:oMath>
                </a14:m>
                <a:r>
                  <a:rPr lang="en-US" sz="2000" dirty="0">
                    <a:latin typeface="+mn-lt"/>
                  </a:rPr>
                  <a:t>)</a:t>
                </a:r>
              </a:p>
              <a:p>
                <a:pPr marL="342900" indent="-342900">
                  <a:spcAft>
                    <a:spcPts val="500"/>
                  </a:spcAft>
                  <a:buFontTx/>
                  <a:buChar char="–"/>
                </a:pPr>
                <a14:m>
                  <m:oMath xmlns:m="http://schemas.openxmlformats.org/officeDocument/2006/math">
                    <m:sSub>
                      <m:sSubPr>
                        <m:ctrlPr>
                          <a:rPr lang="en-US" sz="2000" i="1" smtClean="0">
                            <a:latin typeface="Cambria Math"/>
                          </a:rPr>
                        </m:ctrlPr>
                      </m:sSubPr>
                      <m:e>
                        <m:r>
                          <a:rPr lang="en-US" sz="2000" i="1" smtClean="0">
                            <a:latin typeface="Cambria Math"/>
                            <a:ea typeface="Cambria Math"/>
                          </a:rPr>
                          <m:t>𝜔</m:t>
                        </m:r>
                      </m:e>
                      <m:sub>
                        <m:r>
                          <a:rPr lang="en-US" sz="2000" b="0" i="1" smtClean="0">
                            <a:latin typeface="Cambria Math"/>
                          </a:rPr>
                          <m:t>1</m:t>
                        </m:r>
                      </m:sub>
                    </m:sSub>
                  </m:oMath>
                </a14:m>
                <a:r>
                  <a:rPr lang="en-US" sz="2000" dirty="0">
                    <a:latin typeface="+mn-lt"/>
                  </a:rPr>
                  <a:t>: 1,161.963 </a:t>
                </a:r>
                <a14:m>
                  <m:oMath xmlns:m="http://schemas.openxmlformats.org/officeDocument/2006/math">
                    <m:r>
                      <a:rPr lang="en-US" sz="2000" b="0" i="1" smtClean="0">
                        <a:latin typeface="Cambria Math"/>
                      </a:rPr>
                      <m:t>𝑟𝑝𝑚</m:t>
                    </m:r>
                  </m:oMath>
                </a14:m>
                <a:endParaRPr lang="en-US" sz="2000" dirty="0">
                  <a:latin typeface="+mn-l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9988" y="4374104"/>
                <a:ext cx="3527428" cy="1666875"/>
              </a:xfrm>
              <a:prstGeom prst="rect">
                <a:avLst/>
              </a:prstGeom>
              <a:blipFill rotWithShape="1">
                <a:blip r:embed="rId4"/>
                <a:stretch>
                  <a:fillRect l="-1554" t="-2198" b="-11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939391" y="4593179"/>
                <a:ext cx="3871234" cy="1447800"/>
              </a:xfrm>
              <a:prstGeom prst="rect">
                <a:avLst/>
              </a:prstGeom>
              <a:noFill/>
            </p:spPr>
            <p:txBody>
              <a:bodyPr wrap="square" rtlCol="0">
                <a:noAutofit/>
              </a:bodyPr>
              <a:lstStyle/>
              <a:p>
                <a:pPr marL="342900" indent="-342900">
                  <a:spcAft>
                    <a:spcPts val="500"/>
                  </a:spcAft>
                  <a:buFontTx/>
                  <a:buChar char="–"/>
                </a:pPr>
                <a14:m>
                  <m:oMath xmlns:m="http://schemas.openxmlformats.org/officeDocument/2006/math">
                    <m:sSub>
                      <m:sSubPr>
                        <m:ctrlPr>
                          <a:rPr lang="en-US" sz="2000" i="1" smtClean="0">
                            <a:latin typeface="Cambria Math"/>
                          </a:rPr>
                        </m:ctrlPr>
                      </m:sSubPr>
                      <m:e>
                        <m:r>
                          <a:rPr lang="en-US" sz="2000" i="1" smtClean="0">
                            <a:latin typeface="Cambria Math"/>
                            <a:ea typeface="Cambria Math"/>
                          </a:rPr>
                          <m:t>𝜔</m:t>
                        </m:r>
                      </m:e>
                      <m:sub>
                        <m:r>
                          <a:rPr lang="en-US" sz="2000" b="0" i="1" smtClean="0">
                            <a:latin typeface="Cambria Math"/>
                          </a:rPr>
                          <m:t>𝑟𝑎𝑡𝑒𝑑</m:t>
                        </m:r>
                      </m:sub>
                    </m:sSub>
                  </m:oMath>
                </a14:m>
                <a:r>
                  <a:rPr lang="en-US" sz="2000" dirty="0">
                    <a:latin typeface="+mn-lt"/>
                  </a:rPr>
                  <a:t>: 1173.7 </a:t>
                </a:r>
                <a14:m>
                  <m:oMath xmlns:m="http://schemas.openxmlformats.org/officeDocument/2006/math">
                    <m:r>
                      <a:rPr lang="en-US" sz="2000" i="1">
                        <a:latin typeface="Cambria Math"/>
                      </a:rPr>
                      <m:t>𝑟𝑝𝑚</m:t>
                    </m:r>
                  </m:oMath>
                </a14:m>
                <a:endParaRPr lang="en-US" sz="2000" dirty="0">
                  <a:latin typeface="+mn-lt"/>
                </a:endParaRPr>
              </a:p>
              <a:p>
                <a:pPr marL="342900" indent="-342900">
                  <a:spcAft>
                    <a:spcPts val="500"/>
                  </a:spcAft>
                  <a:buFontTx/>
                  <a:buChar char="–"/>
                </a:pPr>
                <a14:m>
                  <m:oMath xmlns:m="http://schemas.openxmlformats.org/officeDocument/2006/math">
                    <m:sSub>
                      <m:sSubPr>
                        <m:ctrlPr>
                          <a:rPr lang="en-US" sz="2000" i="1" smtClean="0">
                            <a:latin typeface="Cambria Math"/>
                          </a:rPr>
                        </m:ctrlPr>
                      </m:sSubPr>
                      <m:e>
                        <m:r>
                          <a:rPr lang="en-US" sz="2000" i="1" smtClean="0">
                            <a:latin typeface="Cambria Math"/>
                            <a:ea typeface="Cambria Math"/>
                          </a:rPr>
                          <m:t>𝜏</m:t>
                        </m:r>
                      </m:e>
                      <m:sub>
                        <m:r>
                          <a:rPr lang="en-US" sz="2000" b="0" i="1" smtClean="0">
                            <a:latin typeface="Cambria Math"/>
                          </a:rPr>
                          <m:t>𝑟𝑎𝑡𝑒𝑑</m:t>
                        </m:r>
                      </m:sub>
                    </m:sSub>
                  </m:oMath>
                </a14:m>
                <a:r>
                  <a:rPr lang="en-US" sz="2000" dirty="0">
                    <a:latin typeface="+mn-lt"/>
                  </a:rPr>
                  <a:t>: 43,093.55 </a:t>
                </a:r>
                <a14:m>
                  <m:oMath xmlns:m="http://schemas.openxmlformats.org/officeDocument/2006/math">
                    <m:r>
                      <a:rPr lang="en-US" sz="2000" i="1">
                        <a:latin typeface="Cambria Math"/>
                      </a:rPr>
                      <m:t>𝑁</m:t>
                    </m:r>
                    <m:r>
                      <a:rPr lang="en-US" sz="2000" i="1">
                        <a:latin typeface="Cambria Math"/>
                        <a:ea typeface="Cambria Math"/>
                      </a:rPr>
                      <m:t>∙</m:t>
                    </m:r>
                    <m:r>
                      <a:rPr lang="en-US" sz="2000" i="1">
                        <a:latin typeface="Cambria Math"/>
                        <a:ea typeface="Cambria Math"/>
                      </a:rPr>
                      <m:t>𝑚</m:t>
                    </m:r>
                  </m:oMath>
                </a14:m>
                <a:endParaRPr lang="en-US" sz="2000" i="1" dirty="0">
                  <a:latin typeface="+mn-lt"/>
                </a:endParaRPr>
              </a:p>
              <a:p>
                <a:pPr marL="342900" indent="-342900">
                  <a:spcAft>
                    <a:spcPts val="500"/>
                  </a:spcAft>
                  <a:buFontTx/>
                  <a:buChar char="–"/>
                </a:pPr>
                <a14:m>
                  <m:oMath xmlns:m="http://schemas.openxmlformats.org/officeDocument/2006/math">
                    <m:sSub>
                      <m:sSubPr>
                        <m:ctrlPr>
                          <a:rPr lang="en-US" sz="2000" i="1" dirty="0" smtClean="0">
                            <a:latin typeface="Cambria Math"/>
                            <a:ea typeface="Cambria Math"/>
                          </a:rPr>
                        </m:ctrlPr>
                      </m:sSubPr>
                      <m:e>
                        <m:r>
                          <a:rPr lang="en-US" sz="2000" i="1" dirty="0">
                            <a:latin typeface="Cambria Math"/>
                            <a:ea typeface="Cambria Math"/>
                          </a:rPr>
                          <m:t>𝜏</m:t>
                        </m:r>
                      </m:e>
                      <m:sub>
                        <m:r>
                          <a:rPr lang="en-US" sz="2000" b="0" i="1" dirty="0" smtClean="0">
                            <a:latin typeface="Cambria Math"/>
                            <a:ea typeface="Cambria Math"/>
                          </a:rPr>
                          <m:t>1</m:t>
                        </m:r>
                      </m:sub>
                    </m:sSub>
                  </m:oMath>
                </a14:m>
                <a:r>
                  <a:rPr lang="en-US" sz="2000" dirty="0">
                    <a:latin typeface="+mn-lt"/>
                  </a:rPr>
                  <a:t>: 34532.18 </a:t>
                </a:r>
                <a14:m>
                  <m:oMath xmlns:m="http://schemas.openxmlformats.org/officeDocument/2006/math">
                    <m:r>
                      <a:rPr lang="en-US" sz="2000" i="1">
                        <a:latin typeface="Cambria Math"/>
                      </a:rPr>
                      <m:t>𝑁</m:t>
                    </m:r>
                    <m:r>
                      <a:rPr lang="en-US" sz="2000" i="1">
                        <a:latin typeface="Cambria Math"/>
                        <a:ea typeface="Cambria Math"/>
                      </a:rPr>
                      <m:t>∙</m:t>
                    </m:r>
                    <m:r>
                      <a:rPr lang="en-US" sz="2000" i="1">
                        <a:latin typeface="Cambria Math"/>
                        <a:ea typeface="Cambria Math"/>
                      </a:rPr>
                      <m:t>𝑚</m:t>
                    </m:r>
                  </m:oMath>
                </a14:m>
                <a:endParaRPr lang="en-US" sz="2000" i="1" dirty="0">
                  <a:latin typeface="+mn-lt"/>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939391" y="4593179"/>
                <a:ext cx="3871234" cy="1447800"/>
              </a:xfrm>
              <a:prstGeom prst="rect">
                <a:avLst/>
              </a:prstGeom>
              <a:blipFill rotWithShape="1">
                <a:blip r:embed="rId5"/>
                <a:stretch>
                  <a:fillRect l="-1417" t="-2521"/>
                </a:stretch>
              </a:blipFill>
            </p:spPr>
            <p:txBody>
              <a:bodyPr/>
              <a:lstStyle/>
              <a:p>
                <a:r>
                  <a:rPr lang="en-US">
                    <a:noFill/>
                  </a:rPr>
                  <a:t> </a:t>
                </a:r>
              </a:p>
            </p:txBody>
          </p:sp>
        </mc:Fallback>
      </mc:AlternateContent>
      <p:graphicFrame>
        <p:nvGraphicFramePr>
          <p:cNvPr id="2" name="Object 1"/>
          <p:cNvGraphicFramePr>
            <a:graphicFrameLocks noChangeAspect="1"/>
          </p:cNvGraphicFramePr>
          <p:nvPr>
            <p:extLst>
              <p:ext uri="{D42A27DB-BD31-4B8C-83A1-F6EECF244321}">
                <p14:modId xmlns:p14="http://schemas.microsoft.com/office/powerpoint/2010/main" val="2366508624"/>
              </p:ext>
            </p:extLst>
          </p:nvPr>
        </p:nvGraphicFramePr>
        <p:xfrm>
          <a:off x="366713" y="2108200"/>
          <a:ext cx="3721100" cy="1689100"/>
        </p:xfrm>
        <a:graphic>
          <a:graphicData uri="http://schemas.openxmlformats.org/presentationml/2006/ole">
            <mc:AlternateContent xmlns:mc="http://schemas.openxmlformats.org/markup-compatibility/2006">
              <mc:Choice xmlns:v="urn:schemas-microsoft-com:vml" Requires="v">
                <p:oleObj spid="_x0000_s375916" name="Equation" r:id="rId6" imgW="3720960" imgH="1688760" progId="Equation.DSMT4">
                  <p:embed/>
                </p:oleObj>
              </mc:Choice>
              <mc:Fallback>
                <p:oleObj name="Equation" r:id="rId6" imgW="3720960" imgH="1688760" progId="Equation.DSMT4">
                  <p:embed/>
                  <p:pic>
                    <p:nvPicPr>
                      <p:cNvPr id="0" name=""/>
                      <p:cNvPicPr/>
                      <p:nvPr/>
                    </p:nvPicPr>
                    <p:blipFill>
                      <a:blip r:embed="rId7"/>
                      <a:stretch>
                        <a:fillRect/>
                      </a:stretch>
                    </p:blipFill>
                    <p:spPr>
                      <a:xfrm>
                        <a:off x="366713" y="2108200"/>
                        <a:ext cx="3721100" cy="1689100"/>
                      </a:xfrm>
                      <a:prstGeom prst="rect">
                        <a:avLst/>
                      </a:prstGeom>
                    </p:spPr>
                  </p:pic>
                </p:oleObj>
              </mc:Fallback>
            </mc:AlternateContent>
          </a:graphicData>
        </a:graphic>
      </p:graphicFrame>
      <p:pic>
        <p:nvPicPr>
          <p:cNvPr id="228617" name="Picture 2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8475" y="1518192"/>
            <a:ext cx="460216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4A466926-17EF-4CAC-B717-1CD0EBB5093C}" type="slidenum">
              <a:rPr lang="en-US" smtClean="0"/>
              <a:t>12</a:t>
            </a:fld>
            <a:endParaRPr lang="en-US"/>
          </a:p>
        </p:txBody>
      </p:sp>
      <p:sp>
        <p:nvSpPr>
          <p:cNvPr id="3" name="Rectangle 2"/>
          <p:cNvSpPr/>
          <p:nvPr/>
        </p:nvSpPr>
        <p:spPr>
          <a:xfrm>
            <a:off x="383387" y="6159465"/>
            <a:ext cx="7604675" cy="400110"/>
          </a:xfrm>
          <a:prstGeom prst="rect">
            <a:avLst/>
          </a:prstGeom>
        </p:spPr>
        <p:txBody>
          <a:bodyPr wrap="square">
            <a:spAutoFit/>
          </a:bodyPr>
          <a:lstStyle/>
          <a:p>
            <a:pPr>
              <a:lnSpc>
                <a:spcPct val="125000"/>
              </a:lnSpc>
            </a:pPr>
            <a:r>
              <a:rPr lang="en-US" sz="1600" dirty="0">
                <a:latin typeface="Times New Roman" panose="02020603050405020304" pitchFamily="18" charset="0"/>
                <a:cs typeface="Times New Roman" panose="02020603050405020304" pitchFamily="18" charset="0"/>
              </a:rPr>
              <a:t>[1] </a:t>
            </a:r>
            <a:r>
              <a:rPr lang="en-US" sz="1600" dirty="0" err="1">
                <a:latin typeface="Times New Roman" panose="02020603050405020304" pitchFamily="18" charset="0"/>
                <a:cs typeface="Times New Roman" panose="02020603050405020304" pitchFamily="18" charset="0"/>
              </a:rPr>
              <a:t>Jonkman</a:t>
            </a:r>
            <a:r>
              <a:rPr lang="en-US" sz="1600" dirty="0">
                <a:latin typeface="Times New Roman" panose="02020603050405020304" pitchFamily="18" charset="0"/>
                <a:cs typeface="Times New Roman" panose="02020603050405020304" pitchFamily="18" charset="0"/>
              </a:rPr>
              <a:t> et al., </a:t>
            </a:r>
            <a:r>
              <a:rPr lang="en-US" sz="1600" i="1" dirty="0">
                <a:latin typeface="Times New Roman" panose="02020603050405020304" pitchFamily="18" charset="0"/>
                <a:cs typeface="Times New Roman" panose="02020603050405020304" pitchFamily="18" charset="0"/>
              </a:rPr>
              <a:t>National Renewable Energy Laboratory Technical Report</a:t>
            </a:r>
            <a:r>
              <a:rPr lang="en-US" sz="1600" dirty="0">
                <a:latin typeface="Times New Roman" panose="02020603050405020304" pitchFamily="18" charset="0"/>
                <a:cs typeface="Times New Roman" panose="02020603050405020304" pitchFamily="18" charset="0"/>
              </a:rPr>
              <a:t>, 2009.</a:t>
            </a:r>
          </a:p>
        </p:txBody>
      </p:sp>
    </p:spTree>
    <p:extLst>
      <p:ext uri="{BB962C8B-B14F-4D97-AF65-F5344CB8AC3E}">
        <p14:creationId xmlns:p14="http://schemas.microsoft.com/office/powerpoint/2010/main" val="3971921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5251450" y="1063575"/>
            <a:ext cx="3581400" cy="1333698"/>
          </a:xfrm>
          <a:prstGeom prst="rect">
            <a:avLst/>
          </a:prstGeom>
          <a:noFill/>
        </p:spPr>
        <p:txBody>
          <a:bodyPr wrap="square" rtlCol="0">
            <a:spAutoFit/>
          </a:bodyPr>
          <a:lstStyle/>
          <a:p>
            <a:pPr marL="342900" indent="-342900">
              <a:spcAft>
                <a:spcPts val="300"/>
              </a:spcAft>
              <a:buFont typeface="Arial" panose="020B0604020202020204" pitchFamily="34" charset="0"/>
              <a:buChar char="•"/>
            </a:pPr>
            <a:r>
              <a:rPr lang="en-US" sz="2200" dirty="0">
                <a:latin typeface="+mn-lt"/>
              </a:rPr>
              <a:t>Baseline Gain Scheduling Proportional Integral Derivative pitch controller </a:t>
            </a:r>
            <a:r>
              <a:rPr lang="en-US" sz="2200" baseline="30000" dirty="0">
                <a:latin typeface="+mn-lt"/>
              </a:rPr>
              <a:t>[1]</a:t>
            </a:r>
            <a:endParaRPr lang="en-US" sz="2200" b="1" i="1" baseline="30000" dirty="0">
              <a:effectLst>
                <a:outerShdw blurRad="38100" dist="38100" dir="2700000" algn="tl">
                  <a:srgbClr val="000000">
                    <a:alpha val="43137"/>
                  </a:srgbClr>
                </a:outerShdw>
              </a:effectLst>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859658925"/>
              </p:ext>
            </p:extLst>
          </p:nvPr>
        </p:nvGraphicFramePr>
        <p:xfrm>
          <a:off x="1358900" y="3503557"/>
          <a:ext cx="3365500" cy="482600"/>
        </p:xfrm>
        <a:graphic>
          <a:graphicData uri="http://schemas.openxmlformats.org/presentationml/2006/ole">
            <mc:AlternateContent xmlns:mc="http://schemas.openxmlformats.org/markup-compatibility/2006">
              <mc:Choice xmlns:v="urn:schemas-microsoft-com:vml" Requires="v">
                <p:oleObj spid="_x0000_s377051" name="Equation" r:id="rId4" imgW="3365280" imgH="482400" progId="Equation.DSMT4">
                  <p:embed/>
                </p:oleObj>
              </mc:Choice>
              <mc:Fallback>
                <p:oleObj name="Equation" r:id="rId4" imgW="3365280" imgH="482400" progId="Equation.DSMT4">
                  <p:embed/>
                  <p:pic>
                    <p:nvPicPr>
                      <p:cNvPr id="0" name=""/>
                      <p:cNvPicPr/>
                      <p:nvPr/>
                    </p:nvPicPr>
                    <p:blipFill>
                      <a:blip r:embed="rId5"/>
                      <a:stretch>
                        <a:fillRect/>
                      </a:stretch>
                    </p:blipFill>
                    <p:spPr>
                      <a:xfrm>
                        <a:off x="1358900" y="3503557"/>
                        <a:ext cx="3365500" cy="4826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895695031"/>
              </p:ext>
            </p:extLst>
          </p:nvPr>
        </p:nvGraphicFramePr>
        <p:xfrm>
          <a:off x="3778250" y="4737087"/>
          <a:ext cx="1473200" cy="685800"/>
        </p:xfrm>
        <a:graphic>
          <a:graphicData uri="http://schemas.openxmlformats.org/presentationml/2006/ole">
            <mc:AlternateContent xmlns:mc="http://schemas.openxmlformats.org/markup-compatibility/2006">
              <mc:Choice xmlns:v="urn:schemas-microsoft-com:vml" Requires="v">
                <p:oleObj spid="_x0000_s377052" name="Equation" r:id="rId6" imgW="1473120" imgH="685800" progId="Equation.DSMT4">
                  <p:embed/>
                </p:oleObj>
              </mc:Choice>
              <mc:Fallback>
                <p:oleObj name="Equation" r:id="rId6" imgW="1473120" imgH="685800" progId="Equation.DSMT4">
                  <p:embed/>
                  <p:pic>
                    <p:nvPicPr>
                      <p:cNvPr id="0" name=""/>
                      <p:cNvPicPr/>
                      <p:nvPr/>
                    </p:nvPicPr>
                    <p:blipFill>
                      <a:blip r:embed="rId7"/>
                      <a:stretch>
                        <a:fillRect/>
                      </a:stretch>
                    </p:blipFill>
                    <p:spPr>
                      <a:xfrm>
                        <a:off x="3778250" y="4737087"/>
                        <a:ext cx="1473200" cy="685800"/>
                      </a:xfrm>
                      <a:prstGeom prst="rect">
                        <a:avLst/>
                      </a:prstGeom>
                    </p:spPr>
                  </p:pic>
                </p:oleObj>
              </mc:Fallback>
            </mc:AlternateContent>
          </a:graphicData>
        </a:graphic>
      </p:graphicFrame>
      <p:sp>
        <p:nvSpPr>
          <p:cNvPr id="9"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Baseline Pitch Control</a:t>
            </a:r>
          </a:p>
        </p:txBody>
      </p:sp>
      <mc:AlternateContent xmlns:mc="http://schemas.openxmlformats.org/markup-compatibility/2006" xmlns:a14="http://schemas.microsoft.com/office/drawing/2010/main">
        <mc:Choice Requires="a14">
          <p:sp>
            <p:nvSpPr>
              <p:cNvPr id="10" name="TextBox 9"/>
              <p:cNvSpPr txBox="1"/>
              <p:nvPr/>
            </p:nvSpPr>
            <p:spPr>
              <a:xfrm>
                <a:off x="5251450" y="2426735"/>
                <a:ext cx="3463925" cy="1447800"/>
              </a:xfrm>
              <a:prstGeom prst="rect">
                <a:avLst/>
              </a:prstGeom>
              <a:noFill/>
            </p:spPr>
            <p:txBody>
              <a:bodyPr wrap="square" rtlCol="0">
                <a:noAutofit/>
              </a:bodyPr>
              <a:lstStyle/>
              <a:p>
                <a:pPr marL="640080" indent="-342900">
                  <a:spcAft>
                    <a:spcPts val="500"/>
                  </a:spcAft>
                  <a:buFontTx/>
                  <a:buChar char="–"/>
                </a:pPr>
                <a14:m>
                  <m:oMath xmlns:m="http://schemas.openxmlformats.org/officeDocument/2006/math">
                    <m:r>
                      <a:rPr lang="en-US" sz="1600" i="1" dirty="0" smtClean="0">
                        <a:latin typeface="Cambria Math"/>
                        <a:ea typeface="Cambria Math"/>
                      </a:rPr>
                      <m:t>∆</m:t>
                    </m:r>
                    <m:r>
                      <a:rPr lang="en-US" sz="1600" i="1" dirty="0" smtClean="0">
                        <a:latin typeface="Cambria Math"/>
                        <a:ea typeface="Cambria Math"/>
                      </a:rPr>
                      <m:t>𝜃</m:t>
                    </m:r>
                  </m:oMath>
                </a14:m>
                <a:r>
                  <a:rPr lang="en-US" sz="1600" dirty="0">
                    <a:latin typeface="+mn-lt"/>
                  </a:rPr>
                  <a:t>: small perturbation of blade pitch angle about the operating point</a:t>
                </a:r>
              </a:p>
              <a:p>
                <a:pPr marL="640080" indent="-342900">
                  <a:spcAft>
                    <a:spcPts val="500"/>
                  </a:spcAft>
                  <a:buFontTx/>
                  <a:buChar char="–"/>
                </a:pPr>
                <a14:m>
                  <m:oMath xmlns:m="http://schemas.openxmlformats.org/officeDocument/2006/math">
                    <m:r>
                      <a:rPr lang="en-US" sz="1600" b="0" i="1" dirty="0" smtClean="0">
                        <a:latin typeface="Cambria Math"/>
                        <a:ea typeface="Cambria Math"/>
                      </a:rPr>
                      <m:t>∆</m:t>
                    </m:r>
                    <m:r>
                      <a:rPr lang="en-US" sz="1600" b="0" i="1" dirty="0" smtClean="0">
                        <a:latin typeface="Cambria Math"/>
                        <a:ea typeface="Cambria Math"/>
                      </a:rPr>
                      <m:t>𝜔</m:t>
                    </m:r>
                  </m:oMath>
                </a14:m>
                <a:r>
                  <a:rPr lang="en-US" sz="1600" dirty="0">
                    <a:latin typeface="+mn-lt"/>
                  </a:rPr>
                  <a:t>: error between measured generator speed and rated set point value</a:t>
                </a:r>
                <a:endParaRPr lang="en-US" sz="1600" i="1" dirty="0">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1450" y="2426735"/>
                <a:ext cx="3463925" cy="1447800"/>
              </a:xfrm>
              <a:prstGeom prst="rect">
                <a:avLst/>
              </a:prstGeom>
              <a:blipFill rotWithShape="1">
                <a:blip r:embed="rId8"/>
                <a:stretch>
                  <a:fillRect t="-1261" r="-879" b="-17227"/>
                </a:stretch>
              </a:blipFill>
            </p:spPr>
            <p:txBody>
              <a:bodyPr/>
              <a:lstStyle/>
              <a:p>
                <a:r>
                  <a:rPr lang="en-US">
                    <a:noFill/>
                  </a:rPr>
                  <a:t> </a:t>
                </a:r>
              </a:p>
            </p:txBody>
          </p:sp>
        </mc:Fallback>
      </mc:AlternateContent>
      <p:sp>
        <p:nvSpPr>
          <p:cNvPr id="11" name="TextBox 10"/>
          <p:cNvSpPr txBox="1"/>
          <p:nvPr/>
        </p:nvSpPr>
        <p:spPr>
          <a:xfrm>
            <a:off x="608735" y="4172182"/>
            <a:ext cx="8581515" cy="769441"/>
          </a:xfrm>
          <a:prstGeom prst="rect">
            <a:avLst/>
          </a:prstGeom>
          <a:noFill/>
        </p:spPr>
        <p:txBody>
          <a:bodyPr wrap="square" rtlCol="0">
            <a:spAutoFit/>
          </a:bodyPr>
          <a:lstStyle/>
          <a:p>
            <a:pPr marL="342900" indent="-342900">
              <a:spcAft>
                <a:spcPts val="300"/>
              </a:spcAft>
              <a:buFont typeface="Arial" panose="020B0604020202020204" pitchFamily="34" charset="0"/>
              <a:buChar char="•"/>
            </a:pPr>
            <a:r>
              <a:rPr lang="en-US" sz="2200" dirty="0">
                <a:latin typeface="+mn-lt"/>
              </a:rPr>
              <a:t>Gain scheduling factor to accommodate time-varying operating wind condition</a:t>
            </a:r>
            <a:endParaRPr lang="en-US" sz="2200" b="1" i="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5" name="TextBox 4"/>
              <p:cNvSpPr txBox="1"/>
              <p:nvPr/>
            </p:nvSpPr>
            <p:spPr>
              <a:xfrm>
                <a:off x="808759" y="5975752"/>
                <a:ext cx="4441762" cy="357534"/>
              </a:xfrm>
              <a:prstGeom prst="rect">
                <a:avLst/>
              </a:prstGeom>
              <a:noFill/>
            </p:spPr>
            <p:txBody>
              <a:bodyPr wrap="square" rtlCol="0">
                <a:spAutoFit/>
              </a:bodyPr>
              <a:lstStyle/>
              <a:p>
                <a:pPr marL="285750" indent="-285750">
                  <a:buFont typeface="Calibri" panose="020F0502020204030204" pitchFamily="34" charset="0"/>
                  <a:buChar char="–"/>
                </a:pPr>
                <a:r>
                  <a:rPr lang="en-US" sz="1600" dirty="0">
                    <a:latin typeface="+mn-lt"/>
                  </a:rPr>
                  <a:t>Gain scheduling:  </a:t>
                </a:r>
                <a14:m>
                  <m:oMath xmlns:m="http://schemas.openxmlformats.org/officeDocument/2006/math">
                    <m:sSub>
                      <m:sSubPr>
                        <m:ctrlPr>
                          <a:rPr lang="en-US" sz="1600" i="1" smtClean="0">
                            <a:latin typeface="Cambria Math"/>
                          </a:rPr>
                        </m:ctrlPr>
                      </m:sSubPr>
                      <m:e>
                        <m:r>
                          <a:rPr lang="en-US" sz="1600" b="0" i="1" smtClean="0">
                            <a:latin typeface="Cambria Math"/>
                          </a:rPr>
                          <m:t>𝐾</m:t>
                        </m:r>
                      </m:e>
                      <m:sub>
                        <m:r>
                          <a:rPr lang="en-US" sz="1600" b="0" i="1" smtClean="0">
                            <a:latin typeface="Cambria Math"/>
                          </a:rPr>
                          <m:t>𝑝</m:t>
                        </m:r>
                        <m:r>
                          <a:rPr lang="en-US" sz="1600" b="0" i="1" smtClean="0">
                            <a:latin typeface="Cambria Math"/>
                          </a:rPr>
                          <m:t> </m:t>
                        </m:r>
                      </m:sub>
                    </m:sSub>
                    <m:sSub>
                      <m:sSubPr>
                        <m:ctrlPr>
                          <a:rPr lang="en-US" sz="1600" i="1" smtClean="0">
                            <a:latin typeface="Cambria Math"/>
                          </a:rPr>
                        </m:ctrlPr>
                      </m:sSubPr>
                      <m:e>
                        <m:r>
                          <a:rPr lang="en-US" sz="1600" b="0" i="1" smtClean="0">
                            <a:latin typeface="Cambria Math"/>
                          </a:rPr>
                          <m:t>,</m:t>
                        </m:r>
                        <m:r>
                          <a:rPr lang="en-US" sz="1600" b="0" i="1" smtClean="0">
                            <a:latin typeface="Cambria Math"/>
                          </a:rPr>
                          <m:t>𝐾</m:t>
                        </m:r>
                      </m:e>
                      <m:sub>
                        <m:r>
                          <a:rPr lang="en-US" sz="1600" b="0" i="1" smtClean="0">
                            <a:latin typeface="Cambria Math"/>
                          </a:rPr>
                          <m:t>𝐼</m:t>
                        </m:r>
                      </m:sub>
                    </m:sSub>
                  </m:oMath>
                </a14:m>
                <a:r>
                  <a:rPr lang="en-US" sz="1600" dirty="0">
                    <a:latin typeface="+mn-lt"/>
                  </a:rPr>
                  <a:t>, </a:t>
                </a:r>
                <a14:m>
                  <m:oMath xmlns:m="http://schemas.openxmlformats.org/officeDocument/2006/math">
                    <m:sSub>
                      <m:sSubPr>
                        <m:ctrlPr>
                          <a:rPr lang="en-US" sz="1600" i="1" dirty="0" smtClean="0">
                            <a:latin typeface="Cambria Math"/>
                          </a:rPr>
                        </m:ctrlPr>
                      </m:sSubPr>
                      <m:e>
                        <m:r>
                          <a:rPr lang="en-US" sz="1600" b="0" i="1" dirty="0" smtClean="0">
                            <a:latin typeface="Cambria Math"/>
                          </a:rPr>
                          <m:t>𝐾</m:t>
                        </m:r>
                      </m:e>
                      <m:sub>
                        <m:r>
                          <a:rPr lang="en-US" sz="1600" b="0" i="1" dirty="0" smtClean="0">
                            <a:latin typeface="Cambria Math"/>
                          </a:rPr>
                          <m:t>𝐷</m:t>
                        </m:r>
                      </m:sub>
                    </m:sSub>
                  </m:oMath>
                </a14:m>
                <a:r>
                  <a:rPr lang="en-US" sz="1600" dirty="0">
                    <a:latin typeface="+mn-lt"/>
                  </a:rPr>
                  <a:t> are changed</a:t>
                </a:r>
              </a:p>
            </p:txBody>
          </p:sp>
        </mc:Choice>
        <mc:Fallback xmlns="">
          <p:sp>
            <p:nvSpPr>
              <p:cNvPr id="5" name="TextBox 4"/>
              <p:cNvSpPr txBox="1">
                <a:spLocks noRot="1" noChangeAspect="1" noMove="1" noResize="1" noEditPoints="1" noAdjustHandles="1" noChangeArrowheads="1" noChangeShapeType="1" noTextEdit="1"/>
              </p:cNvSpPr>
              <p:nvPr/>
            </p:nvSpPr>
            <p:spPr>
              <a:xfrm>
                <a:off x="808759" y="5975752"/>
                <a:ext cx="4441762" cy="357534"/>
              </a:xfrm>
              <a:prstGeom prst="rect">
                <a:avLst/>
              </a:prstGeom>
              <a:blipFill rotWithShape="1">
                <a:blip r:embed="rId9"/>
                <a:stretch>
                  <a:fillRect l="-824" t="-3390" b="-16949"/>
                </a:stretch>
              </a:blipFill>
            </p:spPr>
            <p:txBody>
              <a:bodyPr/>
              <a:lstStyle/>
              <a:p>
                <a:r>
                  <a:rPr lang="en-US">
                    <a:noFill/>
                  </a:rPr>
                  <a:t> </a:t>
                </a:r>
              </a:p>
            </p:txBody>
          </p:sp>
        </mc:Fallback>
      </mc:AlternateContent>
      <p:sp>
        <p:nvSpPr>
          <p:cNvPr id="6" name="Rectangle 5"/>
          <p:cNvSpPr/>
          <p:nvPr/>
        </p:nvSpPr>
        <p:spPr>
          <a:xfrm>
            <a:off x="2612441" y="6290834"/>
            <a:ext cx="6448426" cy="315471"/>
          </a:xfrm>
          <a:prstGeom prst="rect">
            <a:avLst/>
          </a:prstGeom>
        </p:spPr>
        <p:txBody>
          <a:bodyPr wrap="square">
            <a:no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a:p>
            <a:pPr>
              <a:lnSpc>
                <a:spcPct val="125000"/>
              </a:lnSpc>
            </a:pPr>
            <a:r>
              <a:rPr lang="en-US" sz="1400" dirty="0">
                <a:latin typeface="Times New Roman" panose="02020603050405020304" pitchFamily="18" charset="0"/>
                <a:cs typeface="Times New Roman" panose="02020603050405020304" pitchFamily="18" charset="0"/>
              </a:rPr>
              <a:t>.</a:t>
            </a:r>
          </a:p>
        </p:txBody>
      </p:sp>
      <p:sp>
        <p:nvSpPr>
          <p:cNvPr id="12" name="Slide Number Placeholder 11"/>
          <p:cNvSpPr>
            <a:spLocks noGrp="1"/>
          </p:cNvSpPr>
          <p:nvPr>
            <p:ph type="sldNum" sz="quarter" idx="4"/>
          </p:nvPr>
        </p:nvSpPr>
        <p:spPr/>
        <p:txBody>
          <a:bodyPr/>
          <a:lstStyle/>
          <a:p>
            <a:fld id="{4A466926-17EF-4CAC-B717-1CD0EBB5093C}" type="slidenum">
              <a:rPr lang="en-US" smtClean="0"/>
              <a:t>13</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818284" y="5413362"/>
                <a:ext cx="7144615" cy="584775"/>
              </a:xfrm>
              <a:prstGeom prst="rect">
                <a:avLst/>
              </a:prstGeom>
              <a:noFill/>
            </p:spPr>
            <p:txBody>
              <a:bodyPr wrap="square" rtlCol="0">
                <a:spAutoFit/>
              </a:bodyPr>
              <a:lstStyle/>
              <a:p>
                <a:pPr marL="285750" indent="-285750">
                  <a:buFont typeface="Calibri" panose="020F0502020204030204" pitchFamily="34" charset="0"/>
                  <a:buChar char="–"/>
                </a:pPr>
                <a14:m>
                  <m:oMath xmlns:m="http://schemas.openxmlformats.org/officeDocument/2006/math">
                    <m:sSub>
                      <m:sSubPr>
                        <m:ctrlPr>
                          <a:rPr lang="en-US" sz="1600" i="1">
                            <a:latin typeface="Cambria Math"/>
                          </a:rPr>
                        </m:ctrlPr>
                      </m:sSubPr>
                      <m:e>
                        <m:r>
                          <a:rPr lang="en-US" sz="1600" i="1">
                            <a:latin typeface="Cambria Math"/>
                            <a:ea typeface="Cambria Math"/>
                          </a:rPr>
                          <m:t>𝜃</m:t>
                        </m:r>
                      </m:e>
                      <m:sub>
                        <m:r>
                          <a:rPr lang="en-US" sz="1600" i="1">
                            <a:latin typeface="Cambria Math"/>
                          </a:rPr>
                          <m:t>𝑘</m:t>
                        </m:r>
                      </m:sub>
                    </m:sSub>
                  </m:oMath>
                </a14:m>
                <a:r>
                  <a:rPr lang="en-US" sz="1600" dirty="0">
                    <a:latin typeface="+mn-lt"/>
                  </a:rPr>
                  <a:t>: blade pitch angle at which the pitch sensitivity is doubled from its value at the rated operating point.</a:t>
                </a:r>
              </a:p>
            </p:txBody>
          </p:sp>
        </mc:Choice>
        <mc:Fallback xmlns="">
          <p:sp>
            <p:nvSpPr>
              <p:cNvPr id="14" name="TextBox 13"/>
              <p:cNvSpPr txBox="1">
                <a:spLocks noRot="1" noChangeAspect="1" noMove="1" noResize="1" noEditPoints="1" noAdjustHandles="1" noChangeArrowheads="1" noChangeShapeType="1" noTextEdit="1"/>
              </p:cNvSpPr>
              <p:nvPr/>
            </p:nvSpPr>
            <p:spPr>
              <a:xfrm>
                <a:off x="818284" y="5413362"/>
                <a:ext cx="7144615" cy="584775"/>
              </a:xfrm>
              <a:prstGeom prst="rect">
                <a:avLst/>
              </a:prstGeom>
              <a:blipFill rotWithShape="1">
                <a:blip r:embed="rId10"/>
                <a:stretch>
                  <a:fillRect l="-427" t="-3125" b="-12500"/>
                </a:stretch>
              </a:blipFill>
            </p:spPr>
            <p:txBody>
              <a:bodyPr/>
              <a:lstStyle/>
              <a:p>
                <a:r>
                  <a:rPr lang="en-US">
                    <a:noFill/>
                  </a:rPr>
                  <a:t> </a:t>
                </a:r>
              </a:p>
            </p:txBody>
          </p:sp>
        </mc:Fallback>
      </mc:AlternateContent>
      <p:pic>
        <p:nvPicPr>
          <p:cNvPr id="376884" name="Picture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935" y="1214774"/>
            <a:ext cx="4216527" cy="2059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2782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14</a:t>
            </a:fld>
            <a:endParaRPr lang="en-US" dirty="0"/>
          </a:p>
        </p:txBody>
      </p:sp>
      <p:sp>
        <p:nvSpPr>
          <p:cNvPr id="3"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 Adaptive Controller</a:t>
            </a:r>
          </a:p>
        </p:txBody>
      </p:sp>
      <p:sp>
        <p:nvSpPr>
          <p:cNvPr id="4" name="Rectangle 3"/>
          <p:cNvSpPr/>
          <p:nvPr/>
        </p:nvSpPr>
        <p:spPr>
          <a:xfrm>
            <a:off x="203894" y="1029572"/>
            <a:ext cx="5099625" cy="1205458"/>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Challenges for wind turbine systems: </a:t>
            </a:r>
          </a:p>
          <a:p>
            <a:pPr marL="640080" indent="-342900">
              <a:spcAft>
                <a:spcPts val="500"/>
              </a:spcAft>
              <a:buFont typeface="Calibri" panose="020F0502020204030204" pitchFamily="34" charset="0"/>
              <a:buChar char="–"/>
            </a:pPr>
            <a:r>
              <a:rPr lang="en-US" sz="2000" dirty="0">
                <a:latin typeface="+mn-lt"/>
              </a:rPr>
              <a:t>Complex dynamics</a:t>
            </a:r>
          </a:p>
          <a:p>
            <a:pPr marL="640080" indent="-342900">
              <a:spcAft>
                <a:spcPts val="500"/>
              </a:spcAft>
              <a:buFont typeface="Calibri" panose="020F0502020204030204" pitchFamily="34" charset="0"/>
              <a:buChar char="–"/>
            </a:pPr>
            <a:r>
              <a:rPr lang="en-US" sz="2000" dirty="0">
                <a:latin typeface="+mn-lt"/>
              </a:rPr>
              <a:t>Uncertain environments</a:t>
            </a:r>
          </a:p>
        </p:txBody>
      </p:sp>
      <p:sp>
        <p:nvSpPr>
          <p:cNvPr id="7" name="Rectangle 6"/>
          <p:cNvSpPr/>
          <p:nvPr/>
        </p:nvSpPr>
        <p:spPr>
          <a:xfrm>
            <a:off x="186173" y="4567233"/>
            <a:ext cx="7581090" cy="833562"/>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Difficulties in designing controller: </a:t>
            </a:r>
          </a:p>
          <a:p>
            <a:pPr marL="640080" indent="-342900">
              <a:spcAft>
                <a:spcPts val="500"/>
              </a:spcAft>
              <a:buFont typeface="Calibri" panose="020F0502020204030204" pitchFamily="34" charset="0"/>
              <a:buChar char="–"/>
            </a:pPr>
            <a:r>
              <a:rPr lang="en-US" sz="2000" dirty="0">
                <a:latin typeface="+mn-lt"/>
              </a:rPr>
              <a:t>System parameters not completely known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690" y="1196725"/>
            <a:ext cx="3276600" cy="2019300"/>
          </a:xfrm>
          <a:prstGeom prst="rect">
            <a:avLst/>
          </a:prstGeom>
        </p:spPr>
      </p:pic>
      <p:sp>
        <p:nvSpPr>
          <p:cNvPr id="10" name="TextBox 9"/>
          <p:cNvSpPr txBox="1"/>
          <p:nvPr/>
        </p:nvSpPr>
        <p:spPr>
          <a:xfrm>
            <a:off x="5989833" y="3441843"/>
            <a:ext cx="2013735" cy="369332"/>
          </a:xfrm>
          <a:prstGeom prst="rect">
            <a:avLst/>
          </a:prstGeom>
          <a:noFill/>
        </p:spPr>
        <p:txBody>
          <a:bodyPr wrap="square" rtlCol="0">
            <a:spAutoFit/>
          </a:bodyPr>
          <a:lstStyle/>
          <a:p>
            <a:r>
              <a:rPr lang="en-US" dirty="0">
                <a:latin typeface="+mn-lt"/>
              </a:rPr>
              <a:t>Source: </a:t>
            </a:r>
            <a:r>
              <a:rPr lang="en-US" dirty="0" err="1">
                <a:latin typeface="+mn-lt"/>
              </a:rPr>
              <a:t>Liebherr</a:t>
            </a:r>
            <a:endParaRPr lang="en-US" dirty="0">
              <a:latin typeface="+mn-lt"/>
            </a:endParaRPr>
          </a:p>
        </p:txBody>
      </p:sp>
      <p:sp>
        <p:nvSpPr>
          <p:cNvPr id="5" name="Rectangle 4"/>
          <p:cNvSpPr/>
          <p:nvPr/>
        </p:nvSpPr>
        <p:spPr>
          <a:xfrm>
            <a:off x="467706" y="5445557"/>
            <a:ext cx="4572000" cy="710451"/>
          </a:xfrm>
          <a:prstGeom prst="rect">
            <a:avLst/>
          </a:prstGeom>
        </p:spPr>
        <p:txBody>
          <a:bodyPr>
            <a:spAutoFit/>
          </a:bodyPr>
          <a:lstStyle/>
          <a:p>
            <a:pPr marL="582930" indent="-285750">
              <a:spcAft>
                <a:spcPts val="500"/>
              </a:spcAft>
              <a:buFont typeface="Wingdings" panose="05000000000000000000" pitchFamily="2" charset="2"/>
              <a:buChar char="v"/>
            </a:pPr>
            <a:r>
              <a:rPr lang="en-US" dirty="0">
                <a:latin typeface="+mn-lt"/>
              </a:rPr>
              <a:t>inherent model nonlinearities</a:t>
            </a:r>
          </a:p>
          <a:p>
            <a:pPr marL="582930" indent="-285750">
              <a:spcAft>
                <a:spcPts val="500"/>
              </a:spcAft>
              <a:buFont typeface="Wingdings" panose="05000000000000000000" pitchFamily="2" charset="2"/>
              <a:buChar char="v"/>
            </a:pPr>
            <a:r>
              <a:rPr lang="en-US" dirty="0" err="1">
                <a:latin typeface="+mn-lt"/>
              </a:rPr>
              <a:t>unmodeled</a:t>
            </a:r>
            <a:r>
              <a:rPr lang="en-US" dirty="0">
                <a:latin typeface="+mn-lt"/>
              </a:rPr>
              <a:t> modes</a:t>
            </a:r>
          </a:p>
        </p:txBody>
      </p:sp>
      <p:sp>
        <p:nvSpPr>
          <p:cNvPr id="6" name="Rectangle 5"/>
          <p:cNvSpPr/>
          <p:nvPr/>
        </p:nvSpPr>
        <p:spPr>
          <a:xfrm>
            <a:off x="4057650" y="5456306"/>
            <a:ext cx="4953000" cy="710451"/>
          </a:xfrm>
          <a:prstGeom prst="rect">
            <a:avLst/>
          </a:prstGeom>
        </p:spPr>
        <p:txBody>
          <a:bodyPr wrap="square">
            <a:spAutoFit/>
          </a:bodyPr>
          <a:lstStyle/>
          <a:p>
            <a:pPr marL="582930" indent="-285750">
              <a:spcAft>
                <a:spcPts val="500"/>
              </a:spcAft>
              <a:buFont typeface="Wingdings" panose="05000000000000000000" pitchFamily="2" charset="2"/>
              <a:buChar char="v"/>
            </a:pPr>
            <a:r>
              <a:rPr lang="en-US" dirty="0">
                <a:latin typeface="+mn-lt"/>
              </a:rPr>
              <a:t>manufacturing and assemblage tolerances </a:t>
            </a:r>
          </a:p>
          <a:p>
            <a:pPr marL="582930" indent="-285750">
              <a:spcAft>
                <a:spcPts val="500"/>
              </a:spcAft>
              <a:buFont typeface="Wingdings" panose="05000000000000000000" pitchFamily="2" charset="2"/>
              <a:buChar char="v"/>
            </a:pPr>
            <a:r>
              <a:rPr lang="en-US" dirty="0">
                <a:latin typeface="+mn-lt"/>
              </a:rPr>
              <a:t>external operating uncertainties </a:t>
            </a:r>
          </a:p>
        </p:txBody>
      </p:sp>
      <p:sp>
        <p:nvSpPr>
          <p:cNvPr id="8" name="Rectangle 7"/>
          <p:cNvSpPr/>
          <p:nvPr/>
        </p:nvSpPr>
        <p:spPr>
          <a:xfrm>
            <a:off x="203894" y="2292946"/>
            <a:ext cx="5277796" cy="2257028"/>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Objective: </a:t>
            </a:r>
          </a:p>
          <a:p>
            <a:pPr marL="640080" indent="-342900">
              <a:spcAft>
                <a:spcPts val="500"/>
              </a:spcAft>
              <a:buFont typeface="Calibri" panose="020F0502020204030204" pitchFamily="34" charset="0"/>
              <a:buChar char="–"/>
            </a:pPr>
            <a:r>
              <a:rPr lang="en-US" sz="2000" dirty="0">
                <a:latin typeface="+mn-lt"/>
              </a:rPr>
              <a:t>Generator speed at rated value and reduce oscillation</a:t>
            </a:r>
          </a:p>
          <a:p>
            <a:pPr marL="640080" indent="-342900">
              <a:spcAft>
                <a:spcPts val="500"/>
              </a:spcAft>
              <a:buFont typeface="Calibri" panose="020F0502020204030204" pitchFamily="34" charset="0"/>
              <a:buChar char="–"/>
            </a:pPr>
            <a:r>
              <a:rPr lang="en-US" sz="2000" dirty="0">
                <a:latin typeface="+mn-lt"/>
              </a:rPr>
              <a:t>Mitigate loads</a:t>
            </a:r>
          </a:p>
          <a:p>
            <a:pPr marL="640080" indent="-342900">
              <a:spcAft>
                <a:spcPts val="500"/>
              </a:spcAft>
              <a:buFont typeface="Calibri" panose="020F0502020204030204" pitchFamily="34" charset="0"/>
              <a:buChar char="–"/>
            </a:pPr>
            <a:r>
              <a:rPr lang="en-US" sz="2000" dirty="0">
                <a:latin typeface="+mn-lt"/>
              </a:rPr>
              <a:t>Near-term performance(</a:t>
            </a:r>
            <a:r>
              <a:rPr lang="en-US" sz="2000" dirty="0">
                <a:solidFill>
                  <a:srgbClr val="0922DD"/>
                </a:solidFill>
                <a:latin typeface="+mn-lt"/>
              </a:rPr>
              <a:t>constant speed</a:t>
            </a:r>
            <a:r>
              <a:rPr lang="en-US" sz="2000" dirty="0">
                <a:latin typeface="+mn-lt"/>
              </a:rPr>
              <a:t>) </a:t>
            </a:r>
          </a:p>
          <a:p>
            <a:pPr marL="640080" indent="-342900">
              <a:spcAft>
                <a:spcPts val="500"/>
              </a:spcAft>
              <a:buFont typeface="Calibri" panose="020F0502020204030204" pitchFamily="34" charset="0"/>
              <a:buChar char="–"/>
            </a:pPr>
            <a:r>
              <a:rPr lang="en-US" sz="2000" dirty="0">
                <a:latin typeface="+mn-lt"/>
              </a:rPr>
              <a:t>Long-term reliability (</a:t>
            </a:r>
            <a:r>
              <a:rPr lang="en-US" sz="2000" dirty="0">
                <a:solidFill>
                  <a:srgbClr val="0922DD"/>
                </a:solidFill>
                <a:latin typeface="+mn-lt"/>
              </a:rPr>
              <a:t>less failure</a:t>
            </a:r>
            <a:r>
              <a:rPr lang="en-US" sz="2000" dirty="0">
                <a:latin typeface="+mn-lt"/>
              </a:rPr>
              <a:t>)</a:t>
            </a:r>
            <a:endParaRPr lang="en-US" dirty="0">
              <a:latin typeface="+mn-lt"/>
            </a:endParaRPr>
          </a:p>
        </p:txBody>
      </p:sp>
      <p:grpSp>
        <p:nvGrpSpPr>
          <p:cNvPr id="19" name="Group 18"/>
          <p:cNvGrpSpPr/>
          <p:nvPr/>
        </p:nvGrpSpPr>
        <p:grpSpPr>
          <a:xfrm>
            <a:off x="2902226" y="6145259"/>
            <a:ext cx="3348961" cy="400110"/>
            <a:chOff x="2902226" y="6145259"/>
            <a:chExt cx="3348961" cy="400110"/>
          </a:xfrm>
        </p:grpSpPr>
        <p:sp>
          <p:nvSpPr>
            <p:cNvPr id="14" name="Rectangle 13"/>
            <p:cNvSpPr/>
            <p:nvPr/>
          </p:nvSpPr>
          <p:spPr>
            <a:xfrm>
              <a:off x="3976718" y="6145259"/>
              <a:ext cx="2274469" cy="400110"/>
            </a:xfrm>
            <a:prstGeom prst="rect">
              <a:avLst/>
            </a:prstGeom>
          </p:spPr>
          <p:txBody>
            <a:bodyPr wrap="square">
              <a:spAutoFit/>
            </a:bodyPr>
            <a:lstStyle/>
            <a:p>
              <a:pPr eaLnBrk="1" hangingPunct="1"/>
              <a:r>
                <a:rPr lang="en-US" altLang="zh-CN" sz="2000" dirty="0">
                  <a:solidFill>
                    <a:srgbClr val="FF0000"/>
                  </a:solidFill>
                  <a:effectLst>
                    <a:outerShdw blurRad="38100" dist="38100" dir="2700000" algn="tl">
                      <a:srgbClr val="000000">
                        <a:alpha val="43137"/>
                      </a:srgbClr>
                    </a:outerShdw>
                  </a:effectLst>
                  <a:latin typeface="+mn-lt"/>
                  <a:cs typeface="Arial" pitchFamily="34" charset="0"/>
                </a:rPr>
                <a:t> Adaptive Controller</a:t>
              </a:r>
            </a:p>
          </p:txBody>
        </p:sp>
        <p:cxnSp>
          <p:nvCxnSpPr>
            <p:cNvPr id="15" name="Straight Arrow Connector 14"/>
            <p:cNvCxnSpPr/>
            <p:nvPr/>
          </p:nvCxnSpPr>
          <p:spPr>
            <a:xfrm>
              <a:off x="2902226" y="6364771"/>
              <a:ext cx="855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386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3441" y="3568218"/>
            <a:ext cx="7713595" cy="2192908"/>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Potential advantages when applied to wind turbines: </a:t>
            </a:r>
          </a:p>
          <a:p>
            <a:pPr marL="640080" indent="-342900">
              <a:spcAft>
                <a:spcPts val="500"/>
              </a:spcAft>
              <a:buFont typeface="Calibri" panose="020F0502020204030204" pitchFamily="34" charset="0"/>
              <a:buChar char="–"/>
            </a:pPr>
            <a:r>
              <a:rPr lang="en-US" sz="2000" dirty="0">
                <a:latin typeface="+mn-lt"/>
              </a:rPr>
              <a:t>Control law can adapt itself to external changing wind conditions</a:t>
            </a:r>
          </a:p>
          <a:p>
            <a:pPr marL="640080" indent="-342900">
              <a:spcAft>
                <a:spcPts val="500"/>
              </a:spcAft>
              <a:buFont typeface="Calibri" panose="020F0502020204030204" pitchFamily="34" charset="0"/>
              <a:buChar char="–"/>
            </a:pPr>
            <a:r>
              <a:rPr lang="en-US" sz="2000" dirty="0">
                <a:latin typeface="+mn-lt"/>
              </a:rPr>
              <a:t>No need to know plant internal structure, order, critical parameter values</a:t>
            </a:r>
          </a:p>
          <a:p>
            <a:pPr marL="640080" indent="-342900">
              <a:spcAft>
                <a:spcPts val="500"/>
              </a:spcAft>
              <a:buFont typeface="Calibri" panose="020F0502020204030204" pitchFamily="34" charset="0"/>
              <a:buChar char="–"/>
            </a:pPr>
            <a:r>
              <a:rPr lang="en-US" sz="2000" dirty="0">
                <a:latin typeface="+mn-lt"/>
              </a:rPr>
              <a:t>Eliminate the needs for explicitly identifying the large number of modes of wind turbine structure</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Adaptive Controller</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8670" y="5899954"/>
            <a:ext cx="801948" cy="611827"/>
          </a:xfrm>
          <a:prstGeom prst="rect">
            <a:avLst/>
          </a:prstGeom>
        </p:spPr>
      </p:pic>
      <p:sp>
        <p:nvSpPr>
          <p:cNvPr id="15" name="Rectangle 14"/>
          <p:cNvSpPr/>
          <p:nvPr/>
        </p:nvSpPr>
        <p:spPr>
          <a:xfrm>
            <a:off x="543441" y="5769559"/>
            <a:ext cx="6514905" cy="830997"/>
          </a:xfrm>
          <a:prstGeom prst="rect">
            <a:avLst/>
          </a:prstGeom>
        </p:spPr>
        <p:txBody>
          <a:bodyPr wrap="square">
            <a:spAutoFit/>
          </a:bodyPr>
          <a:lstStyle/>
          <a:p>
            <a:pPr marL="342900" indent="-342900">
              <a:buFont typeface="Arial" panose="020B0604020202020204" pitchFamily="34" charset="0"/>
              <a:buChar char="•"/>
            </a:pPr>
            <a:r>
              <a:rPr lang="en-US" sz="2400" i="1" dirty="0">
                <a:solidFill>
                  <a:srgbClr val="FF0000"/>
                </a:solidFill>
                <a:latin typeface="+mn-lt"/>
              </a:rPr>
              <a:t>How is this control strategy tailored for complex wind turbine dynamics</a:t>
            </a:r>
          </a:p>
        </p:txBody>
      </p:sp>
      <p:sp>
        <p:nvSpPr>
          <p:cNvPr id="6" name="Rectangle 5"/>
          <p:cNvSpPr/>
          <p:nvPr/>
        </p:nvSpPr>
        <p:spPr>
          <a:xfrm>
            <a:off x="5329316" y="1264404"/>
            <a:ext cx="3729622"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mn-lt"/>
              </a:rPr>
              <a:t>Model reference adaptive control (MRAC)</a:t>
            </a:r>
            <a:r>
              <a:rPr lang="en-US" sz="2400" baseline="30000" dirty="0">
                <a:latin typeface="+mn-lt"/>
              </a:rPr>
              <a:t>[2] </a:t>
            </a:r>
          </a:p>
        </p:txBody>
      </p:sp>
      <p:pic>
        <p:nvPicPr>
          <p:cNvPr id="392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261" y="1071378"/>
            <a:ext cx="4501055" cy="2324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67598" y="2266001"/>
            <a:ext cx="2952146"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[2] </a:t>
            </a:r>
            <a:r>
              <a:rPr lang="en-US" sz="1400" dirty="0" err="1">
                <a:latin typeface="Times New Roman" panose="02020603050405020304" pitchFamily="18" charset="0"/>
                <a:cs typeface="Times New Roman" panose="02020603050405020304" pitchFamily="18" charset="0"/>
              </a:rPr>
              <a:t>Åström</a:t>
            </a:r>
            <a:r>
              <a:rPr lang="en-US" sz="1400" dirty="0">
                <a:latin typeface="Times New Roman" panose="02020603050405020304" pitchFamily="18" charset="0"/>
                <a:cs typeface="Times New Roman" panose="02020603050405020304" pitchFamily="18" charset="0"/>
              </a:rPr>
              <a:t>, K.J. and </a:t>
            </a:r>
            <a:r>
              <a:rPr lang="en-US" sz="1400" dirty="0" err="1">
                <a:latin typeface="Times New Roman" panose="02020603050405020304" pitchFamily="18" charset="0"/>
                <a:cs typeface="Times New Roman" panose="02020603050405020304" pitchFamily="18" charset="0"/>
              </a:rPr>
              <a:t>Wittenmark</a:t>
            </a:r>
            <a:r>
              <a:rPr lang="en-US" sz="1400" dirty="0">
                <a:latin typeface="Times New Roman" panose="02020603050405020304" pitchFamily="18" charset="0"/>
                <a:cs typeface="Times New Roman" panose="02020603050405020304" pitchFamily="18" charset="0"/>
              </a:rPr>
              <a:t>, B</a:t>
            </a:r>
            <a:r>
              <a:rPr lang="en-US" sz="1400" i="1" dirty="0">
                <a:latin typeface="Times New Roman" panose="02020603050405020304" pitchFamily="18" charset="0"/>
                <a:cs typeface="Times New Roman" panose="02020603050405020304" pitchFamily="18" charset="0"/>
              </a:rPr>
              <a:t>.,  Adaptive control, </a:t>
            </a:r>
            <a:r>
              <a:rPr lang="en-US" sz="1400" dirty="0">
                <a:latin typeface="Times New Roman" panose="02020603050405020304" pitchFamily="18" charset="0"/>
                <a:cs typeface="Times New Roman" panose="02020603050405020304" pitchFamily="18" charset="0"/>
              </a:rPr>
              <a:t>2013</a:t>
            </a:r>
            <a:r>
              <a:rPr lang="en-US" sz="1400" i="1" dirty="0">
                <a:latin typeface="Times New Roman" panose="02020603050405020304" pitchFamily="18" charset="0"/>
                <a:cs typeface="Times New Roman" panose="02020603050405020304" pitchFamily="18" charset="0"/>
              </a:rPr>
              <a:t>.</a:t>
            </a:r>
          </a:p>
        </p:txBody>
      </p:sp>
      <p:sp>
        <p:nvSpPr>
          <p:cNvPr id="5" name="Slide Number Placeholder 4"/>
          <p:cNvSpPr>
            <a:spLocks noGrp="1"/>
          </p:cNvSpPr>
          <p:nvPr>
            <p:ph type="sldNum" sz="quarter" idx="4"/>
          </p:nvPr>
        </p:nvSpPr>
        <p:spPr/>
        <p:txBody>
          <a:bodyPr/>
          <a:lstStyle/>
          <a:p>
            <a:fld id="{4A466926-17EF-4CAC-B717-1CD0EBB5093C}" type="slidenum">
              <a:rPr lang="en-US" smtClean="0"/>
              <a:pPr/>
              <a:t>15</a:t>
            </a:fld>
            <a:endParaRPr lang="en-US" dirty="0"/>
          </a:p>
        </p:txBody>
      </p:sp>
    </p:spTree>
    <p:extLst>
      <p:ext uri="{BB962C8B-B14F-4D97-AF65-F5344CB8AC3E}">
        <p14:creationId xmlns:p14="http://schemas.microsoft.com/office/powerpoint/2010/main" val="3477366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16</a:t>
            </a:fld>
            <a:endParaRPr lang="en-US" dirty="0"/>
          </a:p>
        </p:txBody>
      </p:sp>
      <p:sp>
        <p:nvSpPr>
          <p:cNvPr id="3" name="Rectangle 2"/>
          <p:cNvSpPr/>
          <p:nvPr/>
        </p:nvSpPr>
        <p:spPr>
          <a:xfrm>
            <a:off x="157790" y="910248"/>
            <a:ext cx="4157167" cy="6111930"/>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Method: </a:t>
            </a:r>
          </a:p>
          <a:p>
            <a:pPr marL="640080" indent="-342900">
              <a:spcAft>
                <a:spcPts val="500"/>
              </a:spcAft>
              <a:buFont typeface="Calibri" panose="020F0502020204030204" pitchFamily="34" charset="0"/>
              <a:buChar char="–"/>
            </a:pPr>
            <a:r>
              <a:rPr lang="en-US" sz="2000" dirty="0">
                <a:latin typeface="+mn-lt"/>
              </a:rPr>
              <a:t>Model reference adaptive control (MRAC) with a disturbance accommodation controller (DAC): Two-layer structure</a:t>
            </a:r>
          </a:p>
          <a:p>
            <a:pPr marL="640080" indent="-342900">
              <a:spcAft>
                <a:spcPts val="500"/>
              </a:spcAft>
              <a:buFont typeface="Calibri" panose="020F0502020204030204" pitchFamily="34" charset="0"/>
              <a:buChar char="–"/>
            </a:pPr>
            <a:r>
              <a:rPr lang="en-US" sz="2000" dirty="0">
                <a:solidFill>
                  <a:srgbClr val="0922DD"/>
                </a:solidFill>
                <a:latin typeface="+mn-lt"/>
              </a:rPr>
              <a:t>Control layer 1</a:t>
            </a:r>
            <a:r>
              <a:rPr lang="en-US" sz="2000" dirty="0">
                <a:latin typeface="+mn-lt"/>
              </a:rPr>
              <a:t>: DAC layer (closed-loop DAC: reference model)    </a:t>
            </a:r>
          </a:p>
          <a:p>
            <a:pPr marL="822960" indent="-342900">
              <a:spcAft>
                <a:spcPts val="500"/>
              </a:spcAft>
              <a:buFont typeface="Arial" panose="020B0604020202020204" pitchFamily="34" charset="0"/>
              <a:buChar char="•"/>
            </a:pPr>
            <a:r>
              <a:rPr lang="en-US" sz="2000" dirty="0">
                <a:latin typeface="+mn-lt"/>
              </a:rPr>
              <a:t>disturbance accommodation</a:t>
            </a:r>
          </a:p>
          <a:p>
            <a:pPr marL="822960" indent="-342900">
              <a:spcAft>
                <a:spcPts val="500"/>
              </a:spcAft>
              <a:buFont typeface="Arial" panose="020B0604020202020204" pitchFamily="34" charset="0"/>
              <a:buChar char="•"/>
            </a:pPr>
            <a:r>
              <a:rPr lang="en-US" sz="2000" dirty="0">
                <a:latin typeface="+mn-lt"/>
              </a:rPr>
              <a:t>optimal trade-off between power capture and load mitigation</a:t>
            </a:r>
          </a:p>
          <a:p>
            <a:pPr marL="640080" indent="-342900">
              <a:spcAft>
                <a:spcPts val="500"/>
              </a:spcAft>
              <a:buFont typeface="Calibri" panose="020F0502020204030204" pitchFamily="34" charset="0"/>
              <a:buChar char="–"/>
            </a:pPr>
            <a:r>
              <a:rPr lang="en-US" sz="2000" dirty="0">
                <a:solidFill>
                  <a:srgbClr val="00B050"/>
                </a:solidFill>
                <a:latin typeface="+mn-lt"/>
              </a:rPr>
              <a:t>Control layer 2</a:t>
            </a:r>
            <a:r>
              <a:rPr lang="en-US" sz="2000" dirty="0">
                <a:latin typeface="+mn-lt"/>
              </a:rPr>
              <a:t>: Adaptive control layer    </a:t>
            </a:r>
          </a:p>
          <a:p>
            <a:pPr marL="822960" indent="-342900">
              <a:spcAft>
                <a:spcPts val="500"/>
              </a:spcAft>
              <a:buFont typeface="Arial" panose="020B0604020202020204" pitchFamily="34" charset="0"/>
              <a:buChar char="•"/>
            </a:pPr>
            <a:r>
              <a:rPr lang="en-US" sz="2000" dirty="0">
                <a:latin typeface="+mn-lt"/>
              </a:rPr>
              <a:t>adapt to internal and external uncertainties</a:t>
            </a:r>
          </a:p>
          <a:p>
            <a:pPr marL="640080" indent="-342900">
              <a:spcAft>
                <a:spcPts val="500"/>
              </a:spcAft>
              <a:buFont typeface="Calibri" panose="020F0502020204030204" pitchFamily="34" charset="0"/>
              <a:buChar char="–"/>
            </a:pPr>
            <a:endParaRPr lang="en-US" dirty="0"/>
          </a:p>
        </p:txBody>
      </p:sp>
      <p:sp>
        <p:nvSpPr>
          <p:cNvPr id="5"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Adaptive Controller</a:t>
            </a:r>
          </a:p>
        </p:txBody>
      </p:sp>
      <p:sp>
        <p:nvSpPr>
          <p:cNvPr id="6" name="TextBox 5"/>
          <p:cNvSpPr txBox="1"/>
          <p:nvPr/>
        </p:nvSpPr>
        <p:spPr>
          <a:xfrm>
            <a:off x="4510155" y="5334000"/>
            <a:ext cx="1247637" cy="400110"/>
          </a:xfrm>
          <a:prstGeom prst="rect">
            <a:avLst/>
          </a:prstGeom>
          <a:noFill/>
        </p:spPr>
        <p:txBody>
          <a:bodyPr wrap="square" rtlCol="0">
            <a:spAutoFit/>
          </a:bodyPr>
          <a:lstStyle/>
          <a:p>
            <a:r>
              <a:rPr lang="en-US" sz="2000" dirty="0">
                <a:solidFill>
                  <a:srgbClr val="00B050"/>
                </a:solidFill>
                <a:latin typeface="+mn-lt"/>
              </a:rPr>
              <a:t>Layer 2</a:t>
            </a:r>
            <a:r>
              <a:rPr lang="en-US" sz="2000" dirty="0">
                <a:solidFill>
                  <a:srgbClr val="0922DD"/>
                </a:solidFill>
                <a:latin typeface="+mn-lt"/>
              </a:rPr>
              <a:t> </a:t>
            </a:r>
          </a:p>
        </p:txBody>
      </p:sp>
      <p:sp>
        <p:nvSpPr>
          <p:cNvPr id="7" name="TextBox 6"/>
          <p:cNvSpPr txBox="1"/>
          <p:nvPr/>
        </p:nvSpPr>
        <p:spPr>
          <a:xfrm>
            <a:off x="4369391" y="1084424"/>
            <a:ext cx="1247637" cy="400110"/>
          </a:xfrm>
          <a:prstGeom prst="rect">
            <a:avLst/>
          </a:prstGeom>
          <a:noFill/>
        </p:spPr>
        <p:txBody>
          <a:bodyPr wrap="square" rtlCol="0">
            <a:spAutoFit/>
          </a:bodyPr>
          <a:lstStyle/>
          <a:p>
            <a:r>
              <a:rPr lang="en-US" sz="2000" dirty="0">
                <a:solidFill>
                  <a:srgbClr val="0922DD"/>
                </a:solidFill>
                <a:latin typeface="+mn-lt"/>
              </a:rPr>
              <a:t>Layer 1</a:t>
            </a:r>
          </a:p>
        </p:txBody>
      </p:sp>
      <p:cxnSp>
        <p:nvCxnSpPr>
          <p:cNvPr id="8" name="Straight Arrow Connector 7"/>
          <p:cNvCxnSpPr/>
          <p:nvPr/>
        </p:nvCxnSpPr>
        <p:spPr>
          <a:xfrm flipH="1">
            <a:off x="5443660" y="5173283"/>
            <a:ext cx="660936" cy="321433"/>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303699" y="1360727"/>
            <a:ext cx="801700" cy="225841"/>
          </a:xfrm>
          <a:prstGeom prst="straightConnector1">
            <a:avLst/>
          </a:prstGeom>
          <a:ln>
            <a:solidFill>
              <a:srgbClr val="0922DD"/>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4398644" y="1211998"/>
            <a:ext cx="4503108" cy="4931283"/>
          </a:xfrm>
          <a:prstGeom prst="rect">
            <a:avLst/>
          </a:prstGeom>
        </p:spPr>
      </p:pic>
    </p:spTree>
    <p:extLst>
      <p:ext uri="{BB962C8B-B14F-4D97-AF65-F5344CB8AC3E}">
        <p14:creationId xmlns:p14="http://schemas.microsoft.com/office/powerpoint/2010/main" val="1416054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17</a:t>
            </a:fld>
            <a:endParaRPr 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4426104" y="958193"/>
            <a:ext cx="4731744" cy="830997"/>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a:latin typeface="+mn-lt"/>
              </a:rPr>
              <a:t>Reference model formulation with disturbance accommodation</a:t>
            </a:r>
          </a:p>
        </p:txBody>
      </p:sp>
      <p:sp>
        <p:nvSpPr>
          <p:cNvPr id="6"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4000" dirty="0">
                <a:solidFill>
                  <a:schemeClr val="tx1">
                    <a:lumMod val="95000"/>
                    <a:lumOff val="5000"/>
                  </a:schemeClr>
                </a:solidFill>
                <a:cs typeface="Arial" pitchFamily="34" charset="0"/>
              </a:rPr>
              <a:t>Control Layer 1: DAC layer </a:t>
            </a:r>
          </a:p>
        </p:txBody>
      </p:sp>
      <p:grpSp>
        <p:nvGrpSpPr>
          <p:cNvPr id="7" name="Group 6"/>
          <p:cNvGrpSpPr/>
          <p:nvPr/>
        </p:nvGrpSpPr>
        <p:grpSpPr>
          <a:xfrm>
            <a:off x="5219221" y="3059149"/>
            <a:ext cx="985838" cy="690869"/>
            <a:chOff x="2414658" y="2872148"/>
            <a:chExt cx="985838" cy="690869"/>
          </a:xfrm>
        </p:grpSpPr>
        <p:graphicFrame>
          <p:nvGraphicFramePr>
            <p:cNvPr id="23" name="Object 22"/>
            <p:cNvGraphicFramePr>
              <a:graphicFrameLocks noChangeAspect="1"/>
            </p:cNvGraphicFramePr>
            <p:nvPr>
              <p:extLst>
                <p:ext uri="{D42A27DB-BD31-4B8C-83A1-F6EECF244321}">
                  <p14:modId xmlns:p14="http://schemas.microsoft.com/office/powerpoint/2010/main" val="4233563363"/>
                </p:ext>
              </p:extLst>
            </p:nvPr>
          </p:nvGraphicFramePr>
          <p:xfrm>
            <a:off x="2447477" y="2872148"/>
            <a:ext cx="914400" cy="336550"/>
          </p:xfrm>
          <a:graphic>
            <a:graphicData uri="http://schemas.openxmlformats.org/presentationml/2006/ole">
              <mc:AlternateContent xmlns:mc="http://schemas.openxmlformats.org/markup-compatibility/2006">
                <mc:Choice xmlns:v="urn:schemas-microsoft-com:vml" Requires="v">
                  <p:oleObj spid="_x0000_s382611" name="Equation" r:id="rId4" imgW="914400" imgH="330120" progId="Equation.DSMT4">
                    <p:embed/>
                  </p:oleObj>
                </mc:Choice>
                <mc:Fallback>
                  <p:oleObj name="Equation" r:id="rId4" imgW="91440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477" y="2872148"/>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22191935"/>
                </p:ext>
              </p:extLst>
            </p:nvPr>
          </p:nvGraphicFramePr>
          <p:xfrm>
            <a:off x="2414658" y="3228054"/>
            <a:ext cx="985838" cy="334963"/>
          </p:xfrm>
          <a:graphic>
            <a:graphicData uri="http://schemas.openxmlformats.org/presentationml/2006/ole">
              <mc:AlternateContent xmlns:mc="http://schemas.openxmlformats.org/markup-compatibility/2006">
                <mc:Choice xmlns:v="urn:schemas-microsoft-com:vml" Requires="v">
                  <p:oleObj spid="_x0000_s382612" name="Equation" r:id="rId6" imgW="977760" imgH="330120" progId="Equation.DSMT4">
                    <p:embed/>
                  </p:oleObj>
                </mc:Choice>
                <mc:Fallback>
                  <p:oleObj name="Equation" r:id="rId6" imgW="977760" imgH="3301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4658" y="3228054"/>
                          <a:ext cx="9858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8" name="TextBox 7"/>
          <p:cNvSpPr txBox="1"/>
          <p:nvPr/>
        </p:nvSpPr>
        <p:spPr>
          <a:xfrm>
            <a:off x="4419104" y="1829205"/>
            <a:ext cx="4686795" cy="1202893"/>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altLang="zh-CN" sz="2400" dirty="0">
                <a:latin typeface="+mn-lt"/>
              </a:rPr>
              <a:t>Disturbance Accommodating Control </a:t>
            </a:r>
            <a:r>
              <a:rPr lang="en-US" altLang="zh-CN" sz="2400" baseline="30000" dirty="0">
                <a:latin typeface="+mn-lt"/>
              </a:rPr>
              <a:t>[2] </a:t>
            </a:r>
            <a:endParaRPr lang="en-US" sz="2400" baseline="30000" dirty="0">
              <a:latin typeface="+mn-lt"/>
            </a:endParaRPr>
          </a:p>
          <a:p>
            <a:pPr marL="342900" indent="-342900">
              <a:spcAft>
                <a:spcPts val="500"/>
              </a:spcAft>
              <a:buFont typeface="Calibri" panose="020F0502020204030204" pitchFamily="34" charset="0"/>
              <a:buChar char="–"/>
            </a:pPr>
            <a:r>
              <a:rPr lang="en-US" sz="2000" dirty="0">
                <a:latin typeface="+mn-lt"/>
              </a:rPr>
              <a:t>Persistent wind disturbance input  </a:t>
            </a:r>
          </a:p>
        </p:txBody>
      </p:sp>
      <p:sp>
        <p:nvSpPr>
          <p:cNvPr id="25" name="TextBox 24"/>
          <p:cNvSpPr txBox="1"/>
          <p:nvPr/>
        </p:nvSpPr>
        <p:spPr>
          <a:xfrm>
            <a:off x="6770064" y="3101477"/>
            <a:ext cx="1997418" cy="555617"/>
          </a:xfrm>
          <a:prstGeom prst="rect">
            <a:avLst/>
          </a:prstGeom>
          <a:noFill/>
        </p:spPr>
        <p:txBody>
          <a:bodyPr wrap="square" rtlCol="0">
            <a:noAutofit/>
          </a:bodyPr>
          <a:lstStyle/>
          <a:p>
            <a:r>
              <a:rPr lang="en-US" sz="1600" dirty="0">
                <a:latin typeface="+mn-lt"/>
              </a:rPr>
              <a:t>unknown amplitude known waveform </a:t>
            </a:r>
          </a:p>
          <a:p>
            <a:endParaRPr lang="en-US" dirty="0"/>
          </a:p>
        </p:txBody>
      </p:sp>
      <p:sp>
        <p:nvSpPr>
          <p:cNvPr id="26" name="TextBox 25"/>
          <p:cNvSpPr txBox="1"/>
          <p:nvPr/>
        </p:nvSpPr>
        <p:spPr>
          <a:xfrm>
            <a:off x="4785103" y="3777866"/>
            <a:ext cx="2312377" cy="400110"/>
          </a:xfrm>
          <a:prstGeom prst="rect">
            <a:avLst/>
          </a:prstGeom>
          <a:noFill/>
          <a:ln>
            <a:noFill/>
          </a:ln>
        </p:spPr>
        <p:txBody>
          <a:bodyPr wrap="square" rtlCol="0">
            <a:spAutoFit/>
          </a:bodyPr>
          <a:lstStyle/>
          <a:p>
            <a:r>
              <a:rPr lang="en-US" sz="2000" dirty="0">
                <a:latin typeface="+mn-lt"/>
              </a:rPr>
              <a:t>step disturbance</a:t>
            </a:r>
          </a:p>
        </p:txBody>
      </p:sp>
      <p:graphicFrame>
        <p:nvGraphicFramePr>
          <p:cNvPr id="27" name="Object 26"/>
          <p:cNvGraphicFramePr>
            <a:graphicFrameLocks noChangeAspect="1"/>
          </p:cNvGraphicFramePr>
          <p:nvPr>
            <p:extLst>
              <p:ext uri="{D42A27DB-BD31-4B8C-83A1-F6EECF244321}">
                <p14:modId xmlns:p14="http://schemas.microsoft.com/office/powerpoint/2010/main" val="4103065724"/>
              </p:ext>
            </p:extLst>
          </p:nvPr>
        </p:nvGraphicFramePr>
        <p:xfrm>
          <a:off x="7003421" y="3867556"/>
          <a:ext cx="571500" cy="255588"/>
        </p:xfrm>
        <a:graphic>
          <a:graphicData uri="http://schemas.openxmlformats.org/presentationml/2006/ole">
            <mc:AlternateContent xmlns:mc="http://schemas.openxmlformats.org/markup-compatibility/2006">
              <mc:Choice xmlns:v="urn:schemas-microsoft-com:vml" Requires="v">
                <p:oleObj spid="_x0000_s382613" name="Equation" r:id="rId8" imgW="571320" imgH="241200" progId="Equation.DSMT4">
                  <p:embed/>
                </p:oleObj>
              </mc:Choice>
              <mc:Fallback>
                <p:oleObj name="Equation" r:id="rId8" imgW="57132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3421" y="3867556"/>
                        <a:ext cx="5715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687150345"/>
              </p:ext>
            </p:extLst>
          </p:nvPr>
        </p:nvGraphicFramePr>
        <p:xfrm>
          <a:off x="7768773" y="3861492"/>
          <a:ext cx="588962" cy="292100"/>
        </p:xfrm>
        <a:graphic>
          <a:graphicData uri="http://schemas.openxmlformats.org/presentationml/2006/ole">
            <mc:AlternateContent xmlns:mc="http://schemas.openxmlformats.org/markup-compatibility/2006">
              <mc:Choice xmlns:v="urn:schemas-microsoft-com:vml" Requires="v">
                <p:oleObj spid="_x0000_s382614" name="Equation" r:id="rId10" imgW="583920" imgH="291960" progId="Equation.DSMT4">
                  <p:embed/>
                </p:oleObj>
              </mc:Choice>
              <mc:Fallback>
                <p:oleObj name="Equation" r:id="rId10" imgW="583920" imgH="2919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8773" y="3861492"/>
                        <a:ext cx="58896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0" name="Object 29"/>
          <p:cNvGraphicFramePr>
            <a:graphicFrameLocks noChangeAspect="1"/>
          </p:cNvGraphicFramePr>
          <p:nvPr>
            <p:extLst>
              <p:ext uri="{D42A27DB-BD31-4B8C-83A1-F6EECF244321}">
                <p14:modId xmlns:p14="http://schemas.microsoft.com/office/powerpoint/2010/main" val="2705903672"/>
              </p:ext>
            </p:extLst>
          </p:nvPr>
        </p:nvGraphicFramePr>
        <p:xfrm>
          <a:off x="3321674" y="4562154"/>
          <a:ext cx="2889250" cy="696912"/>
        </p:xfrm>
        <a:graphic>
          <a:graphicData uri="http://schemas.openxmlformats.org/presentationml/2006/ole">
            <mc:AlternateContent xmlns:mc="http://schemas.openxmlformats.org/markup-compatibility/2006">
              <mc:Choice xmlns:v="urn:schemas-microsoft-com:vml" Requires="v">
                <p:oleObj spid="_x0000_s382615" name="Equation" r:id="rId12" imgW="2920680" imgH="711000" progId="Equation.DSMT4">
                  <p:embed/>
                </p:oleObj>
              </mc:Choice>
              <mc:Fallback>
                <p:oleObj name="Equation" r:id="rId12" imgW="2920680" imgH="711000" progId="Equation.DSMT4">
                  <p:embed/>
                  <p:pic>
                    <p:nvPicPr>
                      <p:cNvPr id="0" name="Object 10"/>
                      <p:cNvPicPr>
                        <a:picLocks noChangeAspect="1" noChangeArrowheads="1"/>
                      </p:cNvPicPr>
                      <p:nvPr/>
                    </p:nvPicPr>
                    <p:blipFill>
                      <a:blip r:embed="rId13"/>
                      <a:srcRect/>
                      <a:stretch>
                        <a:fillRect/>
                      </a:stretch>
                    </p:blipFill>
                    <p:spPr bwMode="auto">
                      <a:xfrm>
                        <a:off x="3321674" y="4562154"/>
                        <a:ext cx="2889250"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561109" y="4068373"/>
            <a:ext cx="2665602" cy="461665"/>
          </a:xfrm>
          <a:prstGeom prst="rect">
            <a:avLst/>
          </a:prstGeom>
        </p:spPr>
        <p:txBody>
          <a:bodyPr wrap="none">
            <a:spAutoFit/>
          </a:bodyPr>
          <a:lstStyle/>
          <a:p>
            <a:pPr marL="342900" indent="-342900">
              <a:buFont typeface="Arial" panose="020B0604020202020204" pitchFamily="34" charset="0"/>
              <a:buChar char="•"/>
            </a:pPr>
            <a:r>
              <a:rPr lang="en-US" altLang="zh-CN" sz="2400" dirty="0">
                <a:latin typeface="+mn-lt"/>
              </a:rPr>
              <a:t>Linearized model</a:t>
            </a:r>
            <a:endParaRPr lang="en-US" sz="2400" dirty="0">
              <a:latin typeface="+mn-lt"/>
            </a:endParaRPr>
          </a:p>
        </p:txBody>
      </p:sp>
      <p:sp>
        <p:nvSpPr>
          <p:cNvPr id="32" name="TextBox 31"/>
          <p:cNvSpPr txBox="1"/>
          <p:nvPr/>
        </p:nvSpPr>
        <p:spPr>
          <a:xfrm>
            <a:off x="570634" y="5177135"/>
            <a:ext cx="3381827" cy="461665"/>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latin typeface="+mn-lt"/>
              </a:rPr>
              <a:t>Control law</a:t>
            </a:r>
          </a:p>
        </p:txBody>
      </p:sp>
      <p:sp>
        <p:nvSpPr>
          <p:cNvPr id="3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359038594"/>
              </p:ext>
            </p:extLst>
          </p:nvPr>
        </p:nvGraphicFramePr>
        <p:xfrm>
          <a:off x="3333997" y="5697418"/>
          <a:ext cx="1905000" cy="322263"/>
        </p:xfrm>
        <a:graphic>
          <a:graphicData uri="http://schemas.openxmlformats.org/presentationml/2006/ole">
            <mc:AlternateContent xmlns:mc="http://schemas.openxmlformats.org/markup-compatibility/2006">
              <mc:Choice xmlns:v="urn:schemas-microsoft-com:vml" Requires="v">
                <p:oleObj spid="_x0000_s382616" name="Equation" r:id="rId14" imgW="1904760" imgH="330120" progId="Equation.DSMT4">
                  <p:embed/>
                </p:oleObj>
              </mc:Choice>
              <mc:Fallback>
                <p:oleObj name="Equation" r:id="rId14" imgW="1904760" imgH="330120" progId="Equation.DSMT4">
                  <p:embed/>
                  <p:pic>
                    <p:nvPicPr>
                      <p:cNvPr id="0" name="Object 12"/>
                      <p:cNvPicPr>
                        <a:picLocks noChangeAspect="1" noChangeArrowheads="1"/>
                      </p:cNvPicPr>
                      <p:nvPr/>
                    </p:nvPicPr>
                    <p:blipFill>
                      <a:blip r:embed="rId15"/>
                      <a:srcRect/>
                      <a:stretch>
                        <a:fillRect/>
                      </a:stretch>
                    </p:blipFill>
                    <p:spPr bwMode="auto">
                      <a:xfrm>
                        <a:off x="3333997" y="5697418"/>
                        <a:ext cx="19050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388453" y="6191893"/>
            <a:ext cx="629601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[2] Wright, A.D.,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2004</a:t>
            </a:r>
            <a:r>
              <a:rPr lang="en-US" sz="1400" i="1" dirty="0">
                <a:latin typeface="Times New Roman" panose="02020603050405020304" pitchFamily="18" charset="0"/>
                <a:cs typeface="Times New Roman" panose="02020603050405020304" pitchFamily="18" charset="0"/>
              </a:rPr>
              <a:t>.</a:t>
            </a:r>
            <a:endParaRPr lang="en-US" dirty="0">
              <a:latin typeface="+mn-lt"/>
            </a:endParaRPr>
          </a:p>
        </p:txBody>
      </p:sp>
      <p:sp>
        <p:nvSpPr>
          <p:cNvPr id="35" name="TextBox 34"/>
          <p:cNvSpPr txBox="1"/>
          <p:nvPr/>
        </p:nvSpPr>
        <p:spPr>
          <a:xfrm>
            <a:off x="503398" y="1097436"/>
            <a:ext cx="1247637" cy="400110"/>
          </a:xfrm>
          <a:prstGeom prst="rect">
            <a:avLst/>
          </a:prstGeom>
          <a:noFill/>
        </p:spPr>
        <p:txBody>
          <a:bodyPr wrap="square" rtlCol="0">
            <a:spAutoFit/>
          </a:bodyPr>
          <a:lstStyle/>
          <a:p>
            <a:r>
              <a:rPr lang="en-US" sz="2000" dirty="0">
                <a:solidFill>
                  <a:srgbClr val="0922DD"/>
                </a:solidFill>
                <a:latin typeface="+mn-lt"/>
              </a:rPr>
              <a:t>Layer 1</a:t>
            </a:r>
          </a:p>
        </p:txBody>
      </p:sp>
      <p:sp>
        <p:nvSpPr>
          <p:cNvPr id="9" name="Curved Left Arrow 8"/>
          <p:cNvSpPr/>
          <p:nvPr/>
        </p:nvSpPr>
        <p:spPr>
          <a:xfrm rot="10800000" flipH="1">
            <a:off x="6641892" y="5078818"/>
            <a:ext cx="323386" cy="658296"/>
          </a:xfrm>
          <a:prstGeom prst="curved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16"/>
          <a:stretch>
            <a:fillRect/>
          </a:stretch>
        </p:blipFill>
        <p:spPr>
          <a:xfrm>
            <a:off x="134328" y="1110667"/>
            <a:ext cx="4284776" cy="2801493"/>
          </a:xfrm>
          <a:prstGeom prst="rect">
            <a:avLst/>
          </a:prstGeom>
        </p:spPr>
      </p:pic>
    </p:spTree>
    <p:extLst>
      <p:ext uri="{BB962C8B-B14F-4D97-AF65-F5344CB8AC3E}">
        <p14:creationId xmlns:p14="http://schemas.microsoft.com/office/powerpoint/2010/main" val="11638493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15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5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5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5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Title 1"/>
          <p:cNvSpPr txBox="1">
            <a:spLocks/>
          </p:cNvSpPr>
          <p:nvPr/>
        </p:nvSpPr>
        <p:spPr bwMode="auto">
          <a:xfrm>
            <a:off x="1143000" y="-1"/>
            <a:ext cx="8000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Disturbance Accommodating Control </a:t>
            </a:r>
          </a:p>
        </p:txBody>
      </p:sp>
      <p:sp>
        <p:nvSpPr>
          <p:cNvPr id="18"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4253377780"/>
              </p:ext>
            </p:extLst>
          </p:nvPr>
        </p:nvGraphicFramePr>
        <p:xfrm>
          <a:off x="2373313" y="1182688"/>
          <a:ext cx="4330700" cy="355600"/>
        </p:xfrm>
        <a:graphic>
          <a:graphicData uri="http://schemas.openxmlformats.org/presentationml/2006/ole">
            <mc:AlternateContent xmlns:mc="http://schemas.openxmlformats.org/markup-compatibility/2006">
              <mc:Choice xmlns:v="urn:schemas-microsoft-com:vml" Requires="v">
                <p:oleObj spid="_x0000_s378172" name="Equation" r:id="rId4" imgW="4317840" imgH="355320" progId="Equation.DSMT4">
                  <p:embed/>
                </p:oleObj>
              </mc:Choice>
              <mc:Fallback>
                <p:oleObj name="Equation" r:id="rId4" imgW="4317840" imgH="355320" progId="Equation.DSMT4">
                  <p:embed/>
                  <p:pic>
                    <p:nvPicPr>
                      <p:cNvPr id="0" name="Object 76"/>
                      <p:cNvPicPr>
                        <a:picLocks noChangeAspect="1" noChangeArrowheads="1"/>
                      </p:cNvPicPr>
                      <p:nvPr/>
                    </p:nvPicPr>
                    <p:blipFill>
                      <a:blip r:embed="rId5"/>
                      <a:srcRect/>
                      <a:stretch>
                        <a:fillRect/>
                      </a:stretch>
                    </p:blipFill>
                    <p:spPr bwMode="auto">
                      <a:xfrm>
                        <a:off x="2373313" y="1182688"/>
                        <a:ext cx="43307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0" name="Straight Arrow Connector 39"/>
          <p:cNvCxnSpPr/>
          <p:nvPr/>
        </p:nvCxnSpPr>
        <p:spPr>
          <a:xfrm flipH="1">
            <a:off x="3095625" y="1590675"/>
            <a:ext cx="700859" cy="3524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423526" y="1604043"/>
            <a:ext cx="701370" cy="3214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338778" y="1987704"/>
            <a:ext cx="3166545" cy="646331"/>
          </a:xfrm>
          <a:prstGeom prst="rect">
            <a:avLst/>
          </a:prstGeom>
          <a:noFill/>
        </p:spPr>
        <p:txBody>
          <a:bodyPr wrap="square" rtlCol="0">
            <a:spAutoFit/>
          </a:bodyPr>
          <a:lstStyle/>
          <a:p>
            <a:r>
              <a:rPr lang="en-US" dirty="0">
                <a:solidFill>
                  <a:srgbClr val="0922DD"/>
                </a:solidFill>
                <a:latin typeface="+mn-lt"/>
              </a:rPr>
              <a:t>Generator speed regulation &amp;</a:t>
            </a:r>
            <a:r>
              <a:rPr lang="en-US" dirty="0">
                <a:latin typeface="+mn-lt"/>
              </a:rPr>
              <a:t> </a:t>
            </a:r>
            <a:r>
              <a:rPr lang="en-US" dirty="0">
                <a:solidFill>
                  <a:srgbClr val="0922DD"/>
                </a:solidFill>
                <a:latin typeface="+mn-lt"/>
              </a:rPr>
              <a:t>load mitigation</a:t>
            </a:r>
          </a:p>
        </p:txBody>
      </p:sp>
      <p:sp>
        <p:nvSpPr>
          <p:cNvPr id="44" name="TextBox 43"/>
          <p:cNvSpPr txBox="1"/>
          <p:nvPr/>
        </p:nvSpPr>
        <p:spPr>
          <a:xfrm>
            <a:off x="5111504" y="2010006"/>
            <a:ext cx="2452255" cy="369332"/>
          </a:xfrm>
          <a:prstGeom prst="rect">
            <a:avLst/>
          </a:prstGeom>
          <a:noFill/>
        </p:spPr>
        <p:txBody>
          <a:bodyPr wrap="square" rtlCol="0">
            <a:spAutoFit/>
          </a:bodyPr>
          <a:lstStyle/>
          <a:p>
            <a:r>
              <a:rPr lang="en-US" dirty="0">
                <a:solidFill>
                  <a:srgbClr val="0922DD"/>
                </a:solidFill>
                <a:latin typeface="+mn-lt"/>
              </a:rPr>
              <a:t>Disturbance rejection</a:t>
            </a:r>
          </a:p>
        </p:txBody>
      </p:sp>
      <p:sp>
        <p:nvSpPr>
          <p:cNvPr id="47" name="TextBox 46"/>
          <p:cNvSpPr txBox="1"/>
          <p:nvPr/>
        </p:nvSpPr>
        <p:spPr>
          <a:xfrm>
            <a:off x="344574" y="2676178"/>
            <a:ext cx="8454851" cy="924691"/>
          </a:xfrm>
          <a:prstGeom prst="rect">
            <a:avLst/>
          </a:prstGeom>
          <a:noFill/>
        </p:spPr>
        <p:txBody>
          <a:bodyPr wrap="square" rtlCol="0">
            <a:noAutofit/>
          </a:bodyPr>
          <a:lstStyle/>
          <a:p>
            <a:pPr marL="342900" indent="-342900">
              <a:spcAft>
                <a:spcPts val="1200"/>
              </a:spcAft>
              <a:buFont typeface="Arial" panose="020B0604020202020204" pitchFamily="34" charset="0"/>
              <a:buChar char="•"/>
            </a:pPr>
            <a:r>
              <a:rPr lang="en-US" sz="2400" dirty="0">
                <a:latin typeface="+mn-lt"/>
              </a:rPr>
              <a:t>Linear Quadratic Regulator (</a:t>
            </a:r>
            <a:r>
              <a:rPr lang="en-US" sz="2400" dirty="0">
                <a:solidFill>
                  <a:srgbClr val="0922DD"/>
                </a:solidFill>
                <a:latin typeface="+mn-lt"/>
              </a:rPr>
              <a:t>LQR</a:t>
            </a:r>
            <a:r>
              <a:rPr lang="en-US" sz="2400" dirty="0">
                <a:latin typeface="+mn-lt"/>
              </a:rPr>
              <a:t>) for speed regulation and load mitigation </a:t>
            </a:r>
          </a:p>
          <a:p>
            <a:pPr marL="640080" indent="-342900">
              <a:spcAft>
                <a:spcPts val="500"/>
              </a:spcAft>
              <a:buFont typeface="Calibri" panose="020F0502020204030204" pitchFamily="34" charset="0"/>
              <a:buChar char="–"/>
            </a:pPr>
            <a:r>
              <a:rPr lang="en-US" sz="2000" dirty="0">
                <a:latin typeface="+mn-lt"/>
              </a:rPr>
              <a:t> find the linear feedback gain </a:t>
            </a:r>
            <a:r>
              <a:rPr lang="en-US" sz="2000" b="1" dirty="0">
                <a:solidFill>
                  <a:srgbClr val="0922DD"/>
                </a:solidFill>
                <a:latin typeface="+mn-lt"/>
              </a:rPr>
              <a:t>G</a:t>
            </a:r>
            <a:r>
              <a:rPr lang="en-US" sz="2000" dirty="0">
                <a:latin typeface="+mn-lt"/>
              </a:rPr>
              <a:t> to minimize the quadratic cost function </a:t>
            </a:r>
            <a:endParaRPr lang="en-US" dirty="0"/>
          </a:p>
        </p:txBody>
      </p:sp>
      <mc:AlternateContent xmlns:mc="http://schemas.openxmlformats.org/markup-compatibility/2006" xmlns:a14="http://schemas.microsoft.com/office/drawing/2010/main">
        <mc:Choice Requires="a14">
          <p:sp>
            <p:nvSpPr>
              <p:cNvPr id="48" name="Rectangle 47"/>
              <p:cNvSpPr/>
              <p:nvPr/>
            </p:nvSpPr>
            <p:spPr>
              <a:xfrm>
                <a:off x="4987679" y="4726451"/>
                <a:ext cx="3954484" cy="1358515"/>
              </a:xfrm>
              <a:prstGeom prst="rect">
                <a:avLst/>
              </a:prstGeom>
            </p:spPr>
            <p:txBody>
              <a:bodyPr>
                <a:noAutofit/>
              </a:bodyPr>
              <a:lstStyle/>
              <a:p>
                <a:pPr lvl="1">
                  <a:spcAft>
                    <a:spcPts val="600"/>
                  </a:spcAft>
                  <a:buSzPct val="75000"/>
                </a:pPr>
                <a14:m>
                  <m:oMath xmlns:m="http://schemas.openxmlformats.org/officeDocument/2006/math">
                    <m:sSub>
                      <m:sSubPr>
                        <m:ctrlPr>
                          <a:rPr lang="en-US" sz="2000" i="1" smtClean="0">
                            <a:latin typeface="Cambria Math"/>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4</m:t>
                        </m:r>
                      </m:sub>
                    </m:sSub>
                  </m:oMath>
                </a14:m>
                <a:r>
                  <a:rPr lang="en-US" sz="2000" dirty="0">
                    <a:latin typeface="+mn-lt"/>
                  </a:rPr>
                  <a:t>: drive-train torsional velocity perturbation</a:t>
                </a:r>
              </a:p>
              <a:p>
                <a:pPr lvl="1">
                  <a:spcAft>
                    <a:spcPts val="500"/>
                  </a:spcAft>
                  <a:buSzPct val="75000"/>
                </a:pPr>
                <a14:m>
                  <m:oMath xmlns:m="http://schemas.openxmlformats.org/officeDocument/2006/math">
                    <m:sSub>
                      <m:sSubPr>
                        <m:ctrlPr>
                          <a:rPr lang="en-US" sz="2000" i="1">
                            <a:latin typeface="Cambria Math"/>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5</m:t>
                        </m:r>
                      </m:sub>
                    </m:sSub>
                  </m:oMath>
                </a14:m>
                <a:r>
                  <a:rPr lang="en-US" sz="2000" dirty="0">
                    <a:latin typeface="+mn-lt"/>
                  </a:rPr>
                  <a:t>: rotor first symmetric flap velocity perturbation</a:t>
                </a:r>
              </a:p>
            </p:txBody>
          </p:sp>
        </mc:Choice>
        <mc:Fallback xmlns="">
          <p:sp>
            <p:nvSpPr>
              <p:cNvPr id="48" name="Rectangle 47"/>
              <p:cNvSpPr>
                <a:spLocks noRot="1" noChangeAspect="1" noMove="1" noResize="1" noEditPoints="1" noAdjustHandles="1" noChangeArrowheads="1" noChangeShapeType="1" noTextEdit="1"/>
              </p:cNvSpPr>
              <p:nvPr/>
            </p:nvSpPr>
            <p:spPr>
              <a:xfrm>
                <a:off x="4987679" y="4726451"/>
                <a:ext cx="3954484" cy="1358515"/>
              </a:xfrm>
              <a:prstGeom prst="rect">
                <a:avLst/>
              </a:prstGeom>
              <a:blipFill rotWithShape="1">
                <a:blip r:embed="rId7"/>
                <a:stretch>
                  <a:fillRect t="-2242" b="-10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687612" y="4755027"/>
                <a:ext cx="4552083" cy="1724794"/>
              </a:xfrm>
              <a:prstGeom prst="rect">
                <a:avLst/>
              </a:prstGeom>
            </p:spPr>
            <p:txBody>
              <a:bodyPr wrap="square" lIns="0" tIns="0" rIns="0" bIns="0">
                <a:noAutofit/>
              </a:bodyPr>
              <a:lstStyle/>
              <a:p>
                <a:pPr lvl="1">
                  <a:spcAft>
                    <a:spcPts val="600"/>
                  </a:spcAft>
                  <a:buSzPct val="75000"/>
                </a:pPr>
                <a14:m>
                  <m:oMath xmlns:m="http://schemas.openxmlformats.org/officeDocument/2006/math">
                    <m:sSub>
                      <m:sSubPr>
                        <m:ctrlPr>
                          <a:rPr lang="en-US" sz="2000" i="1" smtClean="0">
                            <a:latin typeface="Cambria Math"/>
                          </a:rPr>
                        </m:ctrlPr>
                      </m:sSubPr>
                      <m:e>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latin typeface="+mn-lt"/>
                  </a:rPr>
                  <a:t>: drive-train torsional deflection perturbation </a:t>
                </a:r>
              </a:p>
              <a:p>
                <a:pPr lvl="1">
                  <a:spcAft>
                    <a:spcPts val="600"/>
                  </a:spcAft>
                  <a:buSzPct val="75000"/>
                </a:pPr>
                <a14:m>
                  <m:oMath xmlns:m="http://schemas.openxmlformats.org/officeDocument/2006/math">
                    <m:sSub>
                      <m:sSubPr>
                        <m:ctrlPr>
                          <a:rPr lang="en-US" sz="2000" i="1">
                            <a:latin typeface="Cambria Math"/>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2</m:t>
                        </m:r>
                      </m:sub>
                    </m:sSub>
                    <m:r>
                      <m:rPr>
                        <m:nor/>
                      </m:rPr>
                      <a:rPr lang="en-US" sz="2000" dirty="0">
                        <a:latin typeface="+mn-lt"/>
                      </a:rPr>
                      <m:t>:</m:t>
                    </m:r>
                    <m:r>
                      <m:rPr>
                        <m:nor/>
                      </m:rPr>
                      <a:rPr lang="en-US" sz="2000" b="0" i="0" dirty="0" smtClean="0">
                        <a:latin typeface="+mn-lt"/>
                      </a:rPr>
                      <m:t> </m:t>
                    </m:r>
                  </m:oMath>
                </a14:m>
                <a:r>
                  <a:rPr lang="en-US" sz="2000" dirty="0">
                    <a:latin typeface="+mn-lt"/>
                  </a:rPr>
                  <a:t>rotor first symmetric flap   displacement perturbation</a:t>
                </a:r>
              </a:p>
              <a:p>
                <a:pPr lvl="1">
                  <a:spcAft>
                    <a:spcPts val="500"/>
                  </a:spcAft>
                  <a:buSzPct val="75000"/>
                </a:pPr>
                <a14:m>
                  <m:oMath xmlns:m="http://schemas.openxmlformats.org/officeDocument/2006/math">
                    <m:sSub>
                      <m:sSubPr>
                        <m:ctrlPr>
                          <a:rPr lang="en-US" sz="2000" i="1">
                            <a:latin typeface="Cambria Math"/>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3</m:t>
                        </m:r>
                      </m:sub>
                    </m:sSub>
                  </m:oMath>
                </a14:m>
                <a:r>
                  <a:rPr lang="en-US" sz="2000" dirty="0">
                    <a:latin typeface="+mn-lt"/>
                  </a:rPr>
                  <a:t>: generator speed perturbation</a:t>
                </a:r>
              </a:p>
            </p:txBody>
          </p:sp>
        </mc:Choice>
        <mc:Fallback xmlns="">
          <p:sp>
            <p:nvSpPr>
              <p:cNvPr id="49" name="Rectangle 48"/>
              <p:cNvSpPr>
                <a:spLocks noRot="1" noChangeAspect="1" noMove="1" noResize="1" noEditPoints="1" noAdjustHandles="1" noChangeArrowheads="1" noChangeShapeType="1" noTextEdit="1"/>
              </p:cNvSpPr>
              <p:nvPr/>
            </p:nvSpPr>
            <p:spPr>
              <a:xfrm>
                <a:off x="687612" y="4755027"/>
                <a:ext cx="4552083" cy="1724794"/>
              </a:xfrm>
              <a:prstGeom prst="rect">
                <a:avLst/>
              </a:prstGeom>
              <a:blipFill rotWithShape="1">
                <a:blip r:embed="rId8"/>
                <a:stretch>
                  <a:fillRect t="-4240" b="-6360"/>
                </a:stretch>
              </a:blipFill>
            </p:spPr>
            <p:txBody>
              <a:bodyPr/>
              <a:lstStyle/>
              <a:p>
                <a:r>
                  <a:rPr lang="en-US">
                    <a:noFill/>
                  </a:rPr>
                  <a:t> </a:t>
                </a:r>
              </a:p>
            </p:txBody>
          </p:sp>
        </mc:Fallback>
      </mc:AlternateContent>
      <p:graphicFrame>
        <p:nvGraphicFramePr>
          <p:cNvPr id="50" name="Object 49"/>
          <p:cNvGraphicFramePr>
            <a:graphicFrameLocks noChangeAspect="1"/>
          </p:cNvGraphicFramePr>
          <p:nvPr>
            <p:extLst>
              <p:ext uri="{D42A27DB-BD31-4B8C-83A1-F6EECF244321}">
                <p14:modId xmlns:p14="http://schemas.microsoft.com/office/powerpoint/2010/main" val="1153196732"/>
              </p:ext>
            </p:extLst>
          </p:nvPr>
        </p:nvGraphicFramePr>
        <p:xfrm>
          <a:off x="2308225" y="4033359"/>
          <a:ext cx="4610100" cy="617537"/>
        </p:xfrm>
        <a:graphic>
          <a:graphicData uri="http://schemas.openxmlformats.org/presentationml/2006/ole">
            <mc:AlternateContent xmlns:mc="http://schemas.openxmlformats.org/markup-compatibility/2006">
              <mc:Choice xmlns:v="urn:schemas-microsoft-com:vml" Requires="v">
                <p:oleObj spid="_x0000_s378173" name="Equation" r:id="rId9" imgW="4609800" imgH="609480" progId="Equation.DSMT4">
                  <p:embed/>
                </p:oleObj>
              </mc:Choice>
              <mc:Fallback>
                <p:oleObj name="Equation" r:id="rId9" imgW="4609800" imgH="609480" progId="Equation.DSMT4">
                  <p:embed/>
                  <p:pic>
                    <p:nvPicPr>
                      <p:cNvPr id="0" name=""/>
                      <p:cNvPicPr>
                        <a:picLocks noChangeAspect="1" noChangeArrowheads="1"/>
                      </p:cNvPicPr>
                      <p:nvPr/>
                    </p:nvPicPr>
                    <p:blipFill>
                      <a:blip r:embed="rId10"/>
                      <a:srcRect/>
                      <a:stretch>
                        <a:fillRect/>
                      </a:stretch>
                    </p:blipFill>
                    <p:spPr bwMode="auto">
                      <a:xfrm>
                        <a:off x="2308225" y="4033359"/>
                        <a:ext cx="4610100"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111503" y="2011382"/>
            <a:ext cx="2452255" cy="369332"/>
          </a:xfrm>
          <a:prstGeom prst="rect">
            <a:avLst/>
          </a:prstGeom>
          <a:noFill/>
        </p:spPr>
        <p:txBody>
          <a:bodyPr wrap="square" rtlCol="0">
            <a:spAutoFit/>
          </a:bodyPr>
          <a:lstStyle/>
          <a:p>
            <a:r>
              <a:rPr lang="en-US" dirty="0">
                <a:solidFill>
                  <a:schemeClr val="bg1">
                    <a:lumMod val="50000"/>
                  </a:schemeClr>
                </a:solidFill>
                <a:latin typeface="+mn-lt"/>
              </a:rPr>
              <a:t>Disturbance rejection</a:t>
            </a:r>
          </a:p>
        </p:txBody>
      </p:sp>
      <p:sp>
        <p:nvSpPr>
          <p:cNvPr id="2" name="Slide Number Placeholder 1"/>
          <p:cNvSpPr>
            <a:spLocks noGrp="1"/>
          </p:cNvSpPr>
          <p:nvPr>
            <p:ph type="sldNum" sz="quarter" idx="4"/>
          </p:nvPr>
        </p:nvSpPr>
        <p:spPr/>
        <p:txBody>
          <a:bodyPr/>
          <a:lstStyle/>
          <a:p>
            <a:fld id="{4A466926-17EF-4CAC-B717-1CD0EBB5093C}" type="slidenum">
              <a:rPr lang="en-US" smtClean="0"/>
              <a:pPr/>
              <a:t>18</a:t>
            </a:fld>
            <a:endParaRPr lang="en-US" dirty="0"/>
          </a:p>
        </p:txBody>
      </p:sp>
      <p:pic>
        <p:nvPicPr>
          <p:cNvPr id="5" name="Picture 4"/>
          <p:cNvPicPr>
            <a:picLocks noChangeAspect="1"/>
          </p:cNvPicPr>
          <p:nvPr/>
        </p:nvPicPr>
        <p:blipFill>
          <a:blip r:embed="rId11"/>
          <a:stretch>
            <a:fillRect/>
          </a:stretch>
        </p:blipFill>
        <p:spPr>
          <a:xfrm>
            <a:off x="5200270" y="887073"/>
            <a:ext cx="2898227" cy="1894932"/>
          </a:xfrm>
          <a:prstGeom prst="rect">
            <a:avLst/>
          </a:prstGeom>
          <a:solidFill>
            <a:schemeClr val="bg1"/>
          </a:solidFill>
        </p:spPr>
      </p:pic>
    </p:spTree>
    <p:extLst>
      <p:ext uri="{BB962C8B-B14F-4D97-AF65-F5344CB8AC3E}">
        <p14:creationId xmlns:p14="http://schemas.microsoft.com/office/powerpoint/2010/main" val="3794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315968" y="1483837"/>
            <a:ext cx="4649071" cy="5018724"/>
            <a:chOff x="4315968" y="1548385"/>
            <a:chExt cx="4649071" cy="5018724"/>
          </a:xfrm>
        </p:grpSpPr>
        <p:grpSp>
          <p:nvGrpSpPr>
            <p:cNvPr id="10" name="Group 9"/>
            <p:cNvGrpSpPr/>
            <p:nvPr/>
          </p:nvGrpSpPr>
          <p:grpSpPr>
            <a:xfrm>
              <a:off x="4315968" y="1548385"/>
              <a:ext cx="4649071" cy="5018724"/>
              <a:chOff x="4814314" y="1481139"/>
              <a:chExt cx="4211685" cy="45720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314" y="1481139"/>
                <a:ext cx="4211685" cy="457200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516" y="2408858"/>
                <a:ext cx="1407373" cy="683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5891623" y="3587261"/>
              <a:ext cx="2716579" cy="1843383"/>
              <a:chOff x="5891623" y="3587261"/>
              <a:chExt cx="2716579" cy="1843383"/>
            </a:xfrm>
          </p:grpSpPr>
          <p:sp>
            <p:nvSpPr>
              <p:cNvPr id="3" name="TextBox 2"/>
              <p:cNvSpPr txBox="1"/>
              <p:nvPr/>
            </p:nvSpPr>
            <p:spPr>
              <a:xfrm>
                <a:off x="5891623" y="4772722"/>
                <a:ext cx="1116871" cy="338554"/>
              </a:xfrm>
              <a:prstGeom prst="rect">
                <a:avLst/>
              </a:prstGeom>
              <a:noFill/>
            </p:spPr>
            <p:txBody>
              <a:bodyPr wrap="square" rtlCol="0">
                <a:spAutoFit/>
              </a:bodyPr>
              <a:lstStyle/>
              <a:p>
                <a:r>
                  <a:rPr lang="en-US" sz="1600" dirty="0">
                    <a:solidFill>
                      <a:srgbClr val="CC00CC"/>
                    </a:solidFill>
                    <a:latin typeface="+mn-lt"/>
                  </a:rPr>
                  <a:t>Flap mode</a:t>
                </a:r>
              </a:p>
            </p:txBody>
          </p:sp>
          <p:cxnSp>
            <p:nvCxnSpPr>
              <p:cNvPr id="11" name="Straight Arrow Connector 10"/>
              <p:cNvCxnSpPr/>
              <p:nvPr/>
            </p:nvCxnSpPr>
            <p:spPr>
              <a:xfrm flipH="1">
                <a:off x="6159250" y="5111276"/>
                <a:ext cx="319606" cy="3193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148099" y="4403753"/>
                <a:ext cx="423794" cy="3801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491331" y="3587261"/>
                <a:ext cx="1116871" cy="338554"/>
              </a:xfrm>
              <a:prstGeom prst="rect">
                <a:avLst/>
              </a:prstGeom>
              <a:noFill/>
            </p:spPr>
            <p:txBody>
              <a:bodyPr wrap="square" rtlCol="0">
                <a:spAutoFit/>
              </a:bodyPr>
              <a:lstStyle/>
              <a:p>
                <a:r>
                  <a:rPr lang="en-US" sz="1600" dirty="0">
                    <a:solidFill>
                      <a:srgbClr val="CC00CC"/>
                    </a:solidFill>
                    <a:latin typeface="+mn-lt"/>
                  </a:rPr>
                  <a:t>Gen mode</a:t>
                </a:r>
              </a:p>
            </p:txBody>
          </p:sp>
          <p:cxnSp>
            <p:nvCxnSpPr>
              <p:cNvPr id="20" name="Straight Arrow Connector 19"/>
              <p:cNvCxnSpPr/>
              <p:nvPr/>
            </p:nvCxnSpPr>
            <p:spPr>
              <a:xfrm>
                <a:off x="7753335" y="3847842"/>
                <a:ext cx="242090" cy="1559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138974" y="3844297"/>
                <a:ext cx="242090" cy="1559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sp>
        <p:nvSpPr>
          <p:cNvPr id="9" name="Title 1"/>
          <p:cNvSpPr txBox="1">
            <a:spLocks/>
          </p:cNvSpPr>
          <p:nvPr/>
        </p:nvSpPr>
        <p:spPr bwMode="auto">
          <a:xfrm>
            <a:off x="1152525" y="-1"/>
            <a:ext cx="79914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Performance Trade Off</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p:cNvSpPr txBox="1"/>
          <p:nvPr/>
        </p:nvSpPr>
        <p:spPr>
          <a:xfrm>
            <a:off x="417663" y="1911105"/>
            <a:ext cx="3530393" cy="3477875"/>
          </a:xfrm>
          <a:prstGeom prst="rect">
            <a:avLst/>
          </a:prstGeom>
          <a:noFill/>
        </p:spPr>
        <p:txBody>
          <a:bodyPr wrap="square" rtlCol="0">
            <a:spAutoFit/>
          </a:bodyPr>
          <a:lstStyle/>
          <a:p>
            <a:pPr marL="640080" lvl="1" indent="-285750">
              <a:spcAft>
                <a:spcPts val="1200"/>
              </a:spcAft>
              <a:buFont typeface="Arial" panose="020B0604020202020204" pitchFamily="34" charset="0"/>
              <a:buChar char="–"/>
            </a:pPr>
            <a:r>
              <a:rPr lang="en-US" altLang="en-US" sz="2000" dirty="0">
                <a:latin typeface="+mn-lt"/>
              </a:rPr>
              <a:t>Stability and time-domain performance: the location of poles</a:t>
            </a:r>
          </a:p>
          <a:p>
            <a:pPr marL="640080" lvl="1" indent="-285750">
              <a:spcAft>
                <a:spcPts val="1200"/>
              </a:spcAft>
              <a:buFont typeface="Arial" panose="020B0604020202020204" pitchFamily="34" charset="0"/>
              <a:buChar char="–"/>
            </a:pPr>
            <a:r>
              <a:rPr lang="en-US" sz="2000" dirty="0">
                <a:latin typeface="+mn-lt"/>
              </a:rPr>
              <a:t>Choose Q &amp; R by trial and error: desired damping and transient response</a:t>
            </a:r>
          </a:p>
          <a:p>
            <a:pPr marL="640080" lvl="1" indent="-285750">
              <a:spcAft>
                <a:spcPts val="1200"/>
              </a:spcAft>
              <a:buFont typeface="Arial" panose="020B0604020202020204" pitchFamily="34" charset="0"/>
              <a:buChar char="–"/>
            </a:pPr>
            <a:r>
              <a:rPr lang="en-US" sz="2000" dirty="0">
                <a:solidFill>
                  <a:srgbClr val="0922DD"/>
                </a:solidFill>
                <a:latin typeface="+mn-lt"/>
              </a:rPr>
              <a:t>Optimal trade-off </a:t>
            </a:r>
            <a:r>
              <a:rPr lang="en-US" sz="2000" dirty="0">
                <a:latin typeface="+mn-lt"/>
              </a:rPr>
              <a:t>between </a:t>
            </a:r>
            <a:r>
              <a:rPr lang="en-US" sz="2000" dirty="0">
                <a:solidFill>
                  <a:srgbClr val="0922DD"/>
                </a:solidFill>
                <a:latin typeface="+mn-lt"/>
              </a:rPr>
              <a:t>speed regulation </a:t>
            </a:r>
            <a:r>
              <a:rPr lang="en-US" sz="2000" dirty="0">
                <a:latin typeface="+mn-lt"/>
              </a:rPr>
              <a:t>and </a:t>
            </a:r>
            <a:r>
              <a:rPr lang="en-US" sz="2000" dirty="0" err="1">
                <a:solidFill>
                  <a:srgbClr val="0922DD"/>
                </a:solidFill>
                <a:latin typeface="+mn-lt"/>
              </a:rPr>
              <a:t>flapwise</a:t>
            </a:r>
            <a:r>
              <a:rPr lang="en-US" sz="2000" dirty="0">
                <a:solidFill>
                  <a:srgbClr val="0922DD"/>
                </a:solidFill>
                <a:latin typeface="+mn-lt"/>
              </a:rPr>
              <a:t> displacement </a:t>
            </a:r>
            <a:r>
              <a:rPr lang="en-US" sz="2000" dirty="0">
                <a:latin typeface="+mn-lt"/>
              </a:rPr>
              <a:t>response</a:t>
            </a:r>
            <a:endParaRPr lang="en-US" dirty="0">
              <a:latin typeface="+mn-lt"/>
            </a:endParaRPr>
          </a:p>
        </p:txBody>
      </p:sp>
      <p:sp>
        <p:nvSpPr>
          <p:cNvPr id="40" name="TextBox 39"/>
          <p:cNvSpPr txBox="1"/>
          <p:nvPr/>
        </p:nvSpPr>
        <p:spPr>
          <a:xfrm>
            <a:off x="335187" y="1154719"/>
            <a:ext cx="8454851" cy="461665"/>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latin typeface="+mn-lt"/>
              </a:rPr>
              <a:t>Reference model with desired response</a:t>
            </a:r>
            <a:endParaRPr lang="en-US" dirty="0"/>
          </a:p>
        </p:txBody>
      </p:sp>
      <p:sp>
        <p:nvSpPr>
          <p:cNvPr id="6" name="Slide Number Placeholder 5"/>
          <p:cNvSpPr>
            <a:spLocks noGrp="1"/>
          </p:cNvSpPr>
          <p:nvPr>
            <p:ph type="sldNum" sz="quarter" idx="4"/>
          </p:nvPr>
        </p:nvSpPr>
        <p:spPr/>
        <p:txBody>
          <a:bodyPr/>
          <a:lstStyle/>
          <a:p>
            <a:fld id="{4A466926-17EF-4CAC-B717-1CD0EBB5093C}" type="slidenum">
              <a:rPr lang="en-US" smtClean="0"/>
              <a:pPr/>
              <a:t>19</a:t>
            </a:fld>
            <a:endParaRPr lang="en-US" dirty="0"/>
          </a:p>
        </p:txBody>
      </p:sp>
    </p:spTree>
    <p:extLst>
      <p:ext uri="{BB962C8B-B14F-4D97-AF65-F5344CB8AC3E}">
        <p14:creationId xmlns:p14="http://schemas.microsoft.com/office/powerpoint/2010/main" val="3951208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Outline</a:t>
            </a:r>
          </a:p>
        </p:txBody>
      </p:sp>
      <p:sp>
        <p:nvSpPr>
          <p:cNvPr id="3" name="Slide Number Placeholder 2"/>
          <p:cNvSpPr>
            <a:spLocks noGrp="1"/>
          </p:cNvSpPr>
          <p:nvPr>
            <p:ph type="sldNum" sz="quarter" idx="4"/>
          </p:nvPr>
        </p:nvSpPr>
        <p:spPr/>
        <p:txBody>
          <a:bodyPr/>
          <a:lstStyle/>
          <a:p>
            <a:fld id="{4A466926-17EF-4CAC-B717-1CD0EBB5093C}" type="slidenum">
              <a:rPr lang="en-US" smtClean="0"/>
              <a:t>2</a:t>
            </a:fld>
            <a:endParaRPr lang="en-US"/>
          </a:p>
        </p:txBody>
      </p:sp>
      <p:sp>
        <p:nvSpPr>
          <p:cNvPr id="2" name="TextBox 1"/>
          <p:cNvSpPr txBox="1"/>
          <p:nvPr/>
        </p:nvSpPr>
        <p:spPr>
          <a:xfrm>
            <a:off x="2838449" y="2362200"/>
            <a:ext cx="5295901" cy="2708434"/>
          </a:xfrm>
          <a:prstGeom prst="rect">
            <a:avLst/>
          </a:prstGeom>
          <a:noFill/>
        </p:spPr>
        <p:txBody>
          <a:bodyPr wrap="square" rtlCol="0">
            <a:spAutoFit/>
          </a:bodyPr>
          <a:lstStyle/>
          <a:p>
            <a:pPr marL="342900" indent="-342900">
              <a:spcBef>
                <a:spcPts val="1200"/>
              </a:spcBef>
              <a:buFont typeface="Wingdings" pitchFamily="2" charset="2"/>
              <a:buChar char="q"/>
            </a:pPr>
            <a:r>
              <a:rPr lang="en-US" sz="2600" dirty="0">
                <a:solidFill>
                  <a:srgbClr val="0922DD"/>
                </a:solidFill>
                <a:latin typeface="+mn-lt"/>
              </a:rPr>
              <a:t>Background</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Research Objective</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Proposed Adaptive Control Method</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Concluding Remarks</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Future Tasks</a:t>
            </a:r>
          </a:p>
        </p:txBody>
      </p:sp>
    </p:spTree>
    <p:extLst>
      <p:ext uri="{BB962C8B-B14F-4D97-AF65-F5344CB8AC3E}">
        <p14:creationId xmlns:p14="http://schemas.microsoft.com/office/powerpoint/2010/main" val="1448805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5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5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5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5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8" name="TextBox 37"/>
              <p:cNvSpPr txBox="1"/>
              <p:nvPr/>
            </p:nvSpPr>
            <p:spPr>
              <a:xfrm>
                <a:off x="530352" y="2605616"/>
                <a:ext cx="6756609" cy="461665"/>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effectLst/>
                    <a:latin typeface="+mn-lt"/>
                  </a:rPr>
                  <a:t>Disturbance accommodation (Choice of </a:t>
                </a:r>
                <a14:m>
                  <m:oMath xmlns:m="http://schemas.openxmlformats.org/officeDocument/2006/math">
                    <m:sSub>
                      <m:sSubPr>
                        <m:ctrlPr>
                          <a:rPr lang="en-US" sz="2400" i="1" smtClean="0">
                            <a:effectLst/>
                            <a:latin typeface="Cambria Math"/>
                          </a:rPr>
                        </m:ctrlPr>
                      </m:sSubPr>
                      <m:e>
                        <m:r>
                          <m:rPr>
                            <m:sty m:val="p"/>
                          </m:rPr>
                          <a:rPr lang="en-US" sz="2400" b="0" i="0" smtClean="0">
                            <a:effectLst/>
                            <a:latin typeface="Cambria Math"/>
                          </a:rPr>
                          <m:t>G</m:t>
                        </m:r>
                      </m:e>
                      <m:sub>
                        <m:r>
                          <m:rPr>
                            <m:sty m:val="p"/>
                          </m:rPr>
                          <a:rPr lang="en-US" sz="2400" b="0" i="0" smtClean="0">
                            <a:effectLst/>
                            <a:latin typeface="Cambria Math"/>
                          </a:rPr>
                          <m:t>d</m:t>
                        </m:r>
                      </m:sub>
                    </m:sSub>
                  </m:oMath>
                </a14:m>
                <a:r>
                  <a:rPr lang="en-US" sz="2400" dirty="0">
                    <a:effectLst/>
                    <a:latin typeface="+mn-lt"/>
                  </a:rPr>
                  <a:t>)</a:t>
                </a:r>
              </a:p>
            </p:txBody>
          </p:sp>
        </mc:Choice>
        <mc:Fallback xmlns="">
          <p:sp>
            <p:nvSpPr>
              <p:cNvPr id="38" name="TextBox 37"/>
              <p:cNvSpPr txBox="1">
                <a:spLocks noRot="1" noChangeAspect="1" noMove="1" noResize="1" noEditPoints="1" noAdjustHandles="1" noChangeArrowheads="1" noChangeShapeType="1" noTextEdit="1"/>
              </p:cNvSpPr>
              <p:nvPr/>
            </p:nvSpPr>
            <p:spPr>
              <a:xfrm>
                <a:off x="530352" y="2605616"/>
                <a:ext cx="6756609" cy="461665"/>
              </a:xfrm>
              <a:prstGeom prst="rect">
                <a:avLst/>
              </a:prstGeom>
              <a:blipFill rotWithShape="1">
                <a:blip r:embed="rId4"/>
                <a:stretch>
                  <a:fillRect l="-1173" t="-10526" b="-28947"/>
                </a:stretch>
              </a:blipFill>
            </p:spPr>
            <p:txBody>
              <a:bodyPr/>
              <a:lstStyle/>
              <a:p>
                <a:r>
                  <a:rPr lang="en-US">
                    <a:noFill/>
                  </a:rPr>
                  <a:t> </a:t>
                </a:r>
              </a:p>
            </p:txBody>
          </p:sp>
        </mc:Fallback>
      </mc:AlternateContent>
      <p:sp>
        <p:nvSpPr>
          <p:cNvPr id="5" name="Rectangle 4"/>
          <p:cNvSpPr/>
          <p:nvPr/>
        </p:nvSpPr>
        <p:spPr>
          <a:xfrm>
            <a:off x="763547" y="3137290"/>
            <a:ext cx="4072077" cy="400110"/>
          </a:xfrm>
          <a:prstGeom prst="rect">
            <a:avLst/>
          </a:prstGeom>
        </p:spPr>
        <p:txBody>
          <a:bodyPr wrap="none">
            <a:spAutoFit/>
          </a:bodyPr>
          <a:lstStyle/>
          <a:p>
            <a:pPr marL="285750" indent="-285750">
              <a:spcAft>
                <a:spcPts val="500"/>
              </a:spcAft>
              <a:buFont typeface="Arial" panose="020B0604020202020204" pitchFamily="34" charset="0"/>
              <a:buChar char="–"/>
            </a:pPr>
            <a:r>
              <a:rPr lang="en-US" sz="2000" dirty="0">
                <a:latin typeface="+mn-lt"/>
              </a:rPr>
              <a:t>Mitigate the effects of disturbance</a:t>
            </a:r>
            <a:endParaRPr lang="en-US" sz="2000" b="1" dirty="0">
              <a:latin typeface="+mn-lt"/>
            </a:endParaRPr>
          </a:p>
        </p:txBody>
      </p:sp>
      <mc:AlternateContent xmlns:mc="http://schemas.openxmlformats.org/markup-compatibility/2006" xmlns:a14="http://schemas.microsoft.com/office/drawing/2010/main">
        <mc:Choice Requires="a14">
          <p:sp>
            <p:nvSpPr>
              <p:cNvPr id="7" name="Rectangle 6"/>
              <p:cNvSpPr/>
              <p:nvPr/>
            </p:nvSpPr>
            <p:spPr>
              <a:xfrm>
                <a:off x="971550" y="4822456"/>
                <a:ext cx="4572000" cy="369332"/>
              </a:xfrm>
              <a:prstGeom prst="rect">
                <a:avLst/>
              </a:prstGeom>
            </p:spPr>
            <p:txBody>
              <a:bodyPr>
                <a:spAutoFit/>
              </a:bodyPr>
              <a:lstStyle/>
              <a:p>
                <a:pPr marL="285750" indent="-285750">
                  <a:buFont typeface="Arial" panose="020B0604020202020204" pitchFamily="34" charset="0"/>
                  <a:buChar char="•"/>
                </a:pPr>
                <a:r>
                  <a:rPr lang="en-US" dirty="0">
                    <a:latin typeface="+mn-lt"/>
                  </a:rPr>
                  <a:t>minimize the </a:t>
                </a:r>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a14:m>
                <a:r>
                  <a:rPr lang="en-US" dirty="0">
                    <a:latin typeface="+mn-lt"/>
                  </a:rPr>
                  <a:t> norm </a:t>
                </a:r>
              </a:p>
            </p:txBody>
          </p:sp>
        </mc:Choice>
        <mc:Fallback xmlns="">
          <p:sp>
            <p:nvSpPr>
              <p:cNvPr id="7" name="Rectangle 6"/>
              <p:cNvSpPr>
                <a:spLocks noRot="1" noChangeAspect="1" noMove="1" noResize="1" noEditPoints="1" noAdjustHandles="1" noChangeArrowheads="1" noChangeShapeType="1" noTextEdit="1"/>
              </p:cNvSpPr>
              <p:nvPr/>
            </p:nvSpPr>
            <p:spPr>
              <a:xfrm>
                <a:off x="971550" y="4822456"/>
                <a:ext cx="4572000" cy="369332"/>
              </a:xfrm>
              <a:prstGeom prst="rect">
                <a:avLst/>
              </a:prstGeom>
              <a:blipFill>
                <a:blip r:embed="rId5"/>
                <a:stretch>
                  <a:fillRect l="-800" t="-8197" b="-24590"/>
                </a:stretch>
              </a:blipFill>
            </p:spPr>
            <p:txBody>
              <a:bodyPr/>
              <a:lstStyle/>
              <a:p>
                <a:r>
                  <a:rPr lang="en-US">
                    <a:noFill/>
                  </a:rPr>
                  <a:t> </a:t>
                </a:r>
              </a:p>
            </p:txBody>
          </p:sp>
        </mc:Fallback>
      </mc:AlternateContent>
      <p:sp>
        <p:nvSpPr>
          <p:cNvPr id="31" name="Title 1"/>
          <p:cNvSpPr txBox="1">
            <a:spLocks/>
          </p:cNvSpPr>
          <p:nvPr/>
        </p:nvSpPr>
        <p:spPr bwMode="auto">
          <a:xfrm>
            <a:off x="1143000" y="-1"/>
            <a:ext cx="8000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Disturbance Accommodation </a:t>
            </a:r>
          </a:p>
        </p:txBody>
      </p:sp>
      <p:sp>
        <p:nvSpPr>
          <p:cNvPr id="18"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04981558"/>
              </p:ext>
            </p:extLst>
          </p:nvPr>
        </p:nvGraphicFramePr>
        <p:xfrm>
          <a:off x="2252762" y="3733800"/>
          <a:ext cx="1573212" cy="334963"/>
        </p:xfrm>
        <a:graphic>
          <a:graphicData uri="http://schemas.openxmlformats.org/presentationml/2006/ole">
            <mc:AlternateContent xmlns:mc="http://schemas.openxmlformats.org/markup-compatibility/2006">
              <mc:Choice xmlns:v="urn:schemas-microsoft-com:vml" Requires="v">
                <p:oleObj spid="_x0000_s384429" name="Equation" r:id="rId6" imgW="1612800" imgH="330120" progId="Equation.DSMT4">
                  <p:embed/>
                </p:oleObj>
              </mc:Choice>
              <mc:Fallback>
                <p:oleObj name="Equation" r:id="rId6" imgW="1612800" imgH="330120" progId="Equation.DSMT4">
                  <p:embed/>
                  <p:pic>
                    <p:nvPicPr>
                      <p:cNvPr id="0" name="Object 8"/>
                      <p:cNvPicPr>
                        <a:picLocks noChangeAspect="1" noChangeArrowheads="1"/>
                      </p:cNvPicPr>
                      <p:nvPr/>
                    </p:nvPicPr>
                    <p:blipFill>
                      <a:blip r:embed="rId7"/>
                      <a:srcRect/>
                      <a:stretch>
                        <a:fillRect/>
                      </a:stretch>
                    </p:blipFill>
                    <p:spPr bwMode="auto">
                      <a:xfrm>
                        <a:off x="2252762" y="3733800"/>
                        <a:ext cx="1573212"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763548" y="4155034"/>
            <a:ext cx="5010664" cy="707886"/>
          </a:xfrm>
          <a:prstGeom prst="rect">
            <a:avLst/>
          </a:prstGeom>
          <a:noFill/>
        </p:spPr>
        <p:txBody>
          <a:bodyPr wrap="square" rtlCol="0">
            <a:spAutoFit/>
          </a:bodyPr>
          <a:lstStyle/>
          <a:p>
            <a:pPr marL="285750" indent="-285750">
              <a:buFont typeface="Calibri" panose="020F0502020204030204" pitchFamily="34" charset="0"/>
              <a:buChar char="–"/>
            </a:pPr>
            <a:r>
              <a:rPr lang="en-US" sz="2000" dirty="0">
                <a:latin typeface="+mn-lt"/>
              </a:rPr>
              <a:t>Matrix does not have full rank and ill-conditioned</a:t>
            </a:r>
          </a:p>
        </p:txBody>
      </p:sp>
      <p:graphicFrame>
        <p:nvGraphicFramePr>
          <p:cNvPr id="14" name="Object 13"/>
          <p:cNvGraphicFramePr>
            <a:graphicFrameLocks noChangeAspect="1"/>
          </p:cNvGraphicFramePr>
          <p:nvPr>
            <p:extLst>
              <p:ext uri="{D42A27DB-BD31-4B8C-83A1-F6EECF244321}">
                <p14:modId xmlns:p14="http://schemas.microsoft.com/office/powerpoint/2010/main" val="3745499460"/>
              </p:ext>
            </p:extLst>
          </p:nvPr>
        </p:nvGraphicFramePr>
        <p:xfrm>
          <a:off x="2228850" y="5275834"/>
          <a:ext cx="1384300" cy="355600"/>
        </p:xfrm>
        <a:graphic>
          <a:graphicData uri="http://schemas.openxmlformats.org/presentationml/2006/ole">
            <mc:AlternateContent xmlns:mc="http://schemas.openxmlformats.org/markup-compatibility/2006">
              <mc:Choice xmlns:v="urn:schemas-microsoft-com:vml" Requires="v">
                <p:oleObj spid="_x0000_s384430" name="Equation" r:id="rId8" imgW="1384200" imgH="355320" progId="Equation.DSMT4">
                  <p:embed/>
                </p:oleObj>
              </mc:Choice>
              <mc:Fallback>
                <p:oleObj name="Equation" r:id="rId8" imgW="1384200" imgH="355320" progId="Equation.DSMT4">
                  <p:embed/>
                  <p:pic>
                    <p:nvPicPr>
                      <p:cNvPr id="0" name=""/>
                      <p:cNvPicPr/>
                      <p:nvPr/>
                    </p:nvPicPr>
                    <p:blipFill>
                      <a:blip r:embed="rId9"/>
                      <a:stretch>
                        <a:fillRect/>
                      </a:stretch>
                    </p:blipFill>
                    <p:spPr>
                      <a:xfrm>
                        <a:off x="2228850" y="5275834"/>
                        <a:ext cx="1384300" cy="355600"/>
                      </a:xfrm>
                      <a:prstGeom prst="rect">
                        <a:avLst/>
                      </a:prstGeom>
                    </p:spPr>
                  </p:pic>
                </p:oleObj>
              </mc:Fallback>
            </mc:AlternateContent>
          </a:graphicData>
        </a:graphic>
      </p:graphicFrame>
      <p:sp>
        <p:nvSpPr>
          <p:cNvPr id="1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1851603059"/>
              </p:ext>
            </p:extLst>
          </p:nvPr>
        </p:nvGraphicFramePr>
        <p:xfrm>
          <a:off x="1833025" y="5784850"/>
          <a:ext cx="2444750" cy="363538"/>
        </p:xfrm>
        <a:graphic>
          <a:graphicData uri="http://schemas.openxmlformats.org/presentationml/2006/ole">
            <mc:AlternateContent xmlns:mc="http://schemas.openxmlformats.org/markup-compatibility/2006">
              <mc:Choice xmlns:v="urn:schemas-microsoft-com:vml" Requires="v">
                <p:oleObj spid="_x0000_s384431" name="Equation" r:id="rId10" imgW="2412720" imgH="355320" progId="Equation.DSMT4">
                  <p:embed/>
                </p:oleObj>
              </mc:Choice>
              <mc:Fallback>
                <p:oleObj name="Equation" r:id="rId10" imgW="2412720" imgH="355320" progId="Equation.DSMT4">
                  <p:embed/>
                  <p:pic>
                    <p:nvPicPr>
                      <p:cNvPr id="0" name="Object 10"/>
                      <p:cNvPicPr>
                        <a:picLocks noChangeAspect="1" noChangeArrowheads="1"/>
                      </p:cNvPicPr>
                      <p:nvPr/>
                    </p:nvPicPr>
                    <p:blipFill>
                      <a:blip r:embed="rId11"/>
                      <a:srcRect/>
                      <a:stretch>
                        <a:fillRect/>
                      </a:stretch>
                    </p:blipFill>
                    <p:spPr bwMode="auto">
                      <a:xfrm>
                        <a:off x="1833025" y="5784850"/>
                        <a:ext cx="24447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248884322"/>
              </p:ext>
            </p:extLst>
          </p:nvPr>
        </p:nvGraphicFramePr>
        <p:xfrm>
          <a:off x="2373313" y="1169988"/>
          <a:ext cx="4330700" cy="381000"/>
        </p:xfrm>
        <a:graphic>
          <a:graphicData uri="http://schemas.openxmlformats.org/presentationml/2006/ole">
            <mc:AlternateContent xmlns:mc="http://schemas.openxmlformats.org/markup-compatibility/2006">
              <mc:Choice xmlns:v="urn:schemas-microsoft-com:vml" Requires="v">
                <p:oleObj spid="_x0000_s384432" name="Equation" r:id="rId12" imgW="4317840" imgH="380880" progId="Equation.DSMT4">
                  <p:embed/>
                </p:oleObj>
              </mc:Choice>
              <mc:Fallback>
                <p:oleObj name="Equation" r:id="rId12" imgW="4317840" imgH="380880" progId="Equation.DSMT4">
                  <p:embed/>
                  <p:pic>
                    <p:nvPicPr>
                      <p:cNvPr id="0" name=""/>
                      <p:cNvPicPr>
                        <a:picLocks noChangeAspect="1" noChangeArrowheads="1"/>
                      </p:cNvPicPr>
                      <p:nvPr/>
                    </p:nvPicPr>
                    <p:blipFill>
                      <a:blip r:embed="rId13"/>
                      <a:srcRect/>
                      <a:stretch>
                        <a:fillRect/>
                      </a:stretch>
                    </p:blipFill>
                    <p:spPr bwMode="auto">
                      <a:xfrm>
                        <a:off x="2373313" y="1169988"/>
                        <a:ext cx="4330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Straight Arrow Connector 24"/>
          <p:cNvCxnSpPr/>
          <p:nvPr/>
        </p:nvCxnSpPr>
        <p:spPr>
          <a:xfrm flipH="1">
            <a:off x="3095625" y="1590675"/>
            <a:ext cx="700859" cy="3524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423526" y="1604043"/>
            <a:ext cx="701370" cy="3214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38778" y="1943100"/>
            <a:ext cx="3166545" cy="646331"/>
          </a:xfrm>
          <a:prstGeom prst="rect">
            <a:avLst/>
          </a:prstGeom>
          <a:noFill/>
        </p:spPr>
        <p:txBody>
          <a:bodyPr wrap="square" rtlCol="0">
            <a:spAutoFit/>
          </a:bodyPr>
          <a:lstStyle/>
          <a:p>
            <a:r>
              <a:rPr lang="en-US" dirty="0">
                <a:solidFill>
                  <a:schemeClr val="bg1">
                    <a:lumMod val="50000"/>
                  </a:schemeClr>
                </a:solidFill>
                <a:latin typeface="+mn-lt"/>
              </a:rPr>
              <a:t>Generator speed regulation &amp; load mitigation</a:t>
            </a:r>
          </a:p>
        </p:txBody>
      </p:sp>
      <p:sp>
        <p:nvSpPr>
          <p:cNvPr id="28" name="TextBox 27"/>
          <p:cNvSpPr txBox="1"/>
          <p:nvPr/>
        </p:nvSpPr>
        <p:spPr>
          <a:xfrm>
            <a:off x="5111503" y="1944476"/>
            <a:ext cx="2452255" cy="369332"/>
          </a:xfrm>
          <a:prstGeom prst="rect">
            <a:avLst/>
          </a:prstGeom>
          <a:noFill/>
        </p:spPr>
        <p:txBody>
          <a:bodyPr wrap="square" rtlCol="0">
            <a:spAutoFit/>
          </a:bodyPr>
          <a:lstStyle/>
          <a:p>
            <a:r>
              <a:rPr lang="en-US" dirty="0">
                <a:solidFill>
                  <a:srgbClr val="0922DD"/>
                </a:solidFill>
                <a:latin typeface="+mn-lt"/>
              </a:rPr>
              <a:t>Disturbance rejection</a:t>
            </a:r>
          </a:p>
        </p:txBody>
      </p:sp>
      <p:sp>
        <p:nvSpPr>
          <p:cNvPr id="6" name="Slide Number Placeholder 5"/>
          <p:cNvSpPr>
            <a:spLocks noGrp="1"/>
          </p:cNvSpPr>
          <p:nvPr>
            <p:ph type="sldNum" sz="quarter" idx="4"/>
          </p:nvPr>
        </p:nvSpPr>
        <p:spPr/>
        <p:txBody>
          <a:bodyPr/>
          <a:lstStyle/>
          <a:p>
            <a:fld id="{4A466926-17EF-4CAC-B717-1CD0EBB5093C}" type="slidenum">
              <a:rPr lang="en-US" smtClean="0"/>
              <a:pPr/>
              <a:t>20</a:t>
            </a:fld>
            <a:endParaRPr lang="en-US" dirty="0"/>
          </a:p>
        </p:txBody>
      </p:sp>
      <p:pic>
        <p:nvPicPr>
          <p:cNvPr id="8" name="Picture 7"/>
          <p:cNvPicPr>
            <a:picLocks noChangeAspect="1"/>
          </p:cNvPicPr>
          <p:nvPr/>
        </p:nvPicPr>
        <p:blipFill>
          <a:blip r:embed="rId14"/>
          <a:stretch>
            <a:fillRect/>
          </a:stretch>
        </p:blipFill>
        <p:spPr>
          <a:xfrm>
            <a:off x="4920962" y="3752181"/>
            <a:ext cx="3985838" cy="2606040"/>
          </a:xfrm>
          <a:prstGeom prst="rect">
            <a:avLst/>
          </a:prstGeom>
        </p:spPr>
      </p:pic>
    </p:spTree>
    <p:extLst>
      <p:ext uri="{BB962C8B-B14F-4D97-AF65-F5344CB8AC3E}">
        <p14:creationId xmlns:p14="http://schemas.microsoft.com/office/powerpoint/2010/main" val="2166376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204558" y="1011894"/>
            <a:ext cx="8644473" cy="1141497"/>
          </a:xfrm>
          <a:prstGeom prst="rect">
            <a:avLst/>
          </a:prstGeom>
          <a:noFill/>
        </p:spPr>
        <p:txBody>
          <a:bodyPr wrap="square" rtlCol="0">
            <a:noAutofit/>
          </a:bodyPr>
          <a:lstStyle/>
          <a:p>
            <a:pPr marL="342900" indent="-342900">
              <a:spcAft>
                <a:spcPts val="500"/>
              </a:spcAft>
              <a:buFont typeface="Arial" panose="020B0604020202020204" pitchFamily="34" charset="0"/>
              <a:buChar char="•"/>
            </a:pPr>
            <a:r>
              <a:rPr lang="en-US" sz="2400" dirty="0">
                <a:latin typeface="+mn-lt"/>
              </a:rPr>
              <a:t>Control input using state estimation </a:t>
            </a:r>
          </a:p>
          <a:p>
            <a:pPr marL="640080" indent="-342900">
              <a:spcAft>
                <a:spcPts val="500"/>
              </a:spcAft>
              <a:buFont typeface="Arial" panose="020B0604020202020204" pitchFamily="34" charset="0"/>
              <a:buChar char="–"/>
            </a:pPr>
            <a:r>
              <a:rPr lang="en-US" sz="2000" dirty="0">
                <a:latin typeface="+mn-lt"/>
              </a:rPr>
              <a:t>The only available response measurement is generator speed</a:t>
            </a:r>
          </a:p>
          <a:p>
            <a:pPr marL="640080" indent="-342900">
              <a:spcAft>
                <a:spcPts val="500"/>
              </a:spcAft>
              <a:buFont typeface="Arial" panose="020B0604020202020204" pitchFamily="34" charset="0"/>
              <a:buChar char="–"/>
            </a:pPr>
            <a:r>
              <a:rPr lang="en-US" altLang="en-US" sz="2000" dirty="0">
                <a:latin typeface="+mn-lt"/>
              </a:rPr>
              <a:t>Other states need to be estimated</a:t>
            </a:r>
            <a:endParaRPr lang="en-US" sz="2400" b="1" i="1" dirty="0">
              <a:effectLst>
                <a:outerShdw blurRad="38100" dist="38100" dir="2700000" algn="tl">
                  <a:srgbClr val="000000">
                    <a:alpha val="43137"/>
                  </a:srgbClr>
                </a:outerShdw>
              </a:effectLs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33264767"/>
              </p:ext>
            </p:extLst>
          </p:nvPr>
        </p:nvGraphicFramePr>
        <p:xfrm>
          <a:off x="1282637" y="2288223"/>
          <a:ext cx="2136775" cy="371475"/>
        </p:xfrm>
        <a:graphic>
          <a:graphicData uri="http://schemas.openxmlformats.org/presentationml/2006/ole">
            <mc:AlternateContent xmlns:mc="http://schemas.openxmlformats.org/markup-compatibility/2006">
              <mc:Choice xmlns:v="urn:schemas-microsoft-com:vml" Requires="v">
                <p:oleObj spid="_x0000_s380238" name="Equation" r:id="rId4" imgW="1904760" imgH="330120" progId="Equation.DSMT4">
                  <p:embed/>
                </p:oleObj>
              </mc:Choice>
              <mc:Fallback>
                <p:oleObj name="Equation" r:id="rId4" imgW="1904760" imgH="330120" progId="Equation.DSMT4">
                  <p:embed/>
                  <p:pic>
                    <p:nvPicPr>
                      <p:cNvPr id="0" name=""/>
                      <p:cNvPicPr>
                        <a:picLocks noChangeAspect="1" noChangeArrowheads="1"/>
                      </p:cNvPicPr>
                      <p:nvPr/>
                    </p:nvPicPr>
                    <p:blipFill>
                      <a:blip r:embed="rId5"/>
                      <a:srcRect/>
                      <a:stretch>
                        <a:fillRect/>
                      </a:stretch>
                    </p:blipFill>
                    <p:spPr bwMode="auto">
                      <a:xfrm>
                        <a:off x="1282637" y="2288223"/>
                        <a:ext cx="2136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158746414"/>
              </p:ext>
            </p:extLst>
          </p:nvPr>
        </p:nvGraphicFramePr>
        <p:xfrm>
          <a:off x="525018" y="3442970"/>
          <a:ext cx="4262438" cy="827088"/>
        </p:xfrm>
        <a:graphic>
          <a:graphicData uri="http://schemas.openxmlformats.org/presentationml/2006/ole">
            <mc:AlternateContent xmlns:mc="http://schemas.openxmlformats.org/markup-compatibility/2006">
              <mc:Choice xmlns:v="urn:schemas-microsoft-com:vml" Requires="v">
                <p:oleObj spid="_x0000_s380239" name="Equation" r:id="rId6" imgW="3720960" imgH="723600" progId="Equation.DSMT4">
                  <p:embed/>
                </p:oleObj>
              </mc:Choice>
              <mc:Fallback>
                <p:oleObj name="Equation" r:id="rId6" imgW="3720960" imgH="723600" progId="Equation.DSMT4">
                  <p:embed/>
                  <p:pic>
                    <p:nvPicPr>
                      <p:cNvPr id="0" name=""/>
                      <p:cNvPicPr>
                        <a:picLocks noChangeAspect="1" noChangeArrowheads="1"/>
                      </p:cNvPicPr>
                      <p:nvPr/>
                    </p:nvPicPr>
                    <p:blipFill>
                      <a:blip r:embed="rId7"/>
                      <a:srcRect/>
                      <a:stretch>
                        <a:fillRect/>
                      </a:stretch>
                    </p:blipFill>
                    <p:spPr bwMode="auto">
                      <a:xfrm>
                        <a:off x="525018" y="3442970"/>
                        <a:ext cx="4262438"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itle 1"/>
          <p:cNvSpPr txBox="1">
            <a:spLocks/>
          </p:cNvSpPr>
          <p:nvPr/>
        </p:nvSpPr>
        <p:spPr bwMode="auto">
          <a:xfrm>
            <a:off x="1114425" y="-1"/>
            <a:ext cx="802957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Full State Estimator </a:t>
            </a:r>
          </a:p>
        </p:txBody>
      </p:sp>
      <p:graphicFrame>
        <p:nvGraphicFramePr>
          <p:cNvPr id="6" name="Object 5"/>
          <p:cNvGraphicFramePr>
            <a:graphicFrameLocks noChangeAspect="1"/>
          </p:cNvGraphicFramePr>
          <p:nvPr>
            <p:extLst>
              <p:ext uri="{D42A27DB-BD31-4B8C-83A1-F6EECF244321}">
                <p14:modId xmlns:p14="http://schemas.microsoft.com/office/powerpoint/2010/main" val="1350311661"/>
              </p:ext>
            </p:extLst>
          </p:nvPr>
        </p:nvGraphicFramePr>
        <p:xfrm>
          <a:off x="1250315" y="4947222"/>
          <a:ext cx="2222500" cy="787400"/>
        </p:xfrm>
        <a:graphic>
          <a:graphicData uri="http://schemas.openxmlformats.org/presentationml/2006/ole">
            <mc:AlternateContent xmlns:mc="http://schemas.openxmlformats.org/markup-compatibility/2006">
              <mc:Choice xmlns:v="urn:schemas-microsoft-com:vml" Requires="v">
                <p:oleObj spid="_x0000_s380240" name="Equation" r:id="rId8" imgW="2222280" imgH="787320" progId="Equation.DSMT4">
                  <p:embed/>
                </p:oleObj>
              </mc:Choice>
              <mc:Fallback>
                <p:oleObj name="Equation" r:id="rId8" imgW="2222280" imgH="787320" progId="Equation.DSMT4">
                  <p:embed/>
                  <p:pic>
                    <p:nvPicPr>
                      <p:cNvPr id="0" name=""/>
                      <p:cNvPicPr/>
                      <p:nvPr/>
                    </p:nvPicPr>
                    <p:blipFill>
                      <a:blip r:embed="rId9"/>
                      <a:stretch>
                        <a:fillRect/>
                      </a:stretch>
                    </p:blipFill>
                    <p:spPr>
                      <a:xfrm>
                        <a:off x="1250315" y="4947222"/>
                        <a:ext cx="2222500" cy="7874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Rectangle 4"/>
              <p:cNvSpPr/>
              <p:nvPr/>
            </p:nvSpPr>
            <p:spPr>
              <a:xfrm>
                <a:off x="200195" y="5812066"/>
                <a:ext cx="8410882" cy="707886"/>
              </a:xfrm>
              <a:prstGeom prst="rect">
                <a:avLst/>
              </a:prstGeom>
            </p:spPr>
            <p:txBody>
              <a:bodyPr wrap="square">
                <a:spAutoFit/>
              </a:bodyPr>
              <a:lstStyle/>
              <a:p>
                <a:pPr marL="640080" indent="-342900">
                  <a:spcAft>
                    <a:spcPts val="500"/>
                  </a:spcAft>
                  <a:buFont typeface="Arial" panose="020B0604020202020204" pitchFamily="34" charset="0"/>
                  <a:buChar char="–"/>
                </a:pPr>
                <a:r>
                  <a:rPr lang="en-US" sz="2000" dirty="0">
                    <a:latin typeface="+mn-lt"/>
                  </a:rPr>
                  <a:t>Place the estimator pole to calculate </a:t>
                </a:r>
                <a14:m>
                  <m:oMath xmlns:m="http://schemas.openxmlformats.org/officeDocument/2006/math">
                    <m:sSub>
                      <m:sSubPr>
                        <m:ctrlPr>
                          <a:rPr lang="en-US" sz="2000" i="1">
                            <a:latin typeface="Cambria Math"/>
                          </a:rPr>
                        </m:ctrlPr>
                      </m:sSubPr>
                      <m:e>
                        <m:r>
                          <a:rPr lang="en-US" sz="2000" i="1">
                            <a:latin typeface="Cambria Math"/>
                          </a:rPr>
                          <m:t>𝐾</m:t>
                        </m:r>
                      </m:e>
                      <m:sub>
                        <m:r>
                          <a:rPr lang="en-US" sz="2000" i="1">
                            <a:latin typeface="Cambria Math"/>
                          </a:rPr>
                          <m:t>𝑥</m:t>
                        </m:r>
                      </m:sub>
                    </m:sSub>
                    <m:r>
                      <a:rPr lang="en-US" sz="2000" i="1">
                        <a:latin typeface="Cambria Math"/>
                      </a:rPr>
                      <m:t>, </m:t>
                    </m:r>
                    <m:sSub>
                      <m:sSubPr>
                        <m:ctrlPr>
                          <a:rPr lang="en-US" sz="2000" i="1">
                            <a:latin typeface="Cambria Math"/>
                          </a:rPr>
                        </m:ctrlPr>
                      </m:sSubPr>
                      <m:e>
                        <m:r>
                          <a:rPr lang="en-US" sz="2000" i="1">
                            <a:latin typeface="Cambria Math"/>
                          </a:rPr>
                          <m:t>𝐾</m:t>
                        </m:r>
                      </m:e>
                      <m:sub>
                        <m:r>
                          <a:rPr lang="en-US" sz="2000" i="1">
                            <a:latin typeface="Cambria Math"/>
                          </a:rPr>
                          <m:t>𝐷</m:t>
                        </m:r>
                      </m:sub>
                    </m:sSub>
                  </m:oMath>
                </a14:m>
                <a:r>
                  <a:rPr lang="en-US" sz="2000" dirty="0">
                    <a:latin typeface="+mn-lt"/>
                  </a:rPr>
                  <a:t>to make sure the estimator is stable and good transient characteristics </a:t>
                </a:r>
              </a:p>
            </p:txBody>
          </p:sp>
        </mc:Choice>
        <mc:Fallback xmlns="">
          <p:sp>
            <p:nvSpPr>
              <p:cNvPr id="5" name="Rectangle 4"/>
              <p:cNvSpPr>
                <a:spLocks noRot="1" noChangeAspect="1" noMove="1" noResize="1" noEditPoints="1" noAdjustHandles="1" noChangeArrowheads="1" noChangeShapeType="1" noTextEdit="1"/>
              </p:cNvSpPr>
              <p:nvPr/>
            </p:nvSpPr>
            <p:spPr>
              <a:xfrm>
                <a:off x="200195" y="5812066"/>
                <a:ext cx="8410882" cy="707886"/>
              </a:xfrm>
              <a:prstGeom prst="rect">
                <a:avLst/>
              </a:prstGeom>
              <a:blipFill>
                <a:blip r:embed="rId10"/>
                <a:stretch>
                  <a:fillRect t="-4274" r="-507" b="-13675"/>
                </a:stretch>
              </a:blipFill>
            </p:spPr>
            <p:txBody>
              <a:bodyPr/>
              <a:lstStyle/>
              <a:p>
                <a:r>
                  <a:rPr lang="en-US">
                    <a:noFill/>
                  </a:rPr>
                  <a:t> </a:t>
                </a:r>
              </a:p>
            </p:txBody>
          </p:sp>
        </mc:Fallback>
      </mc:AlternateContent>
      <p:sp>
        <p:nvSpPr>
          <p:cNvPr id="2" name="Rectangle 1"/>
          <p:cNvSpPr/>
          <p:nvPr/>
        </p:nvSpPr>
        <p:spPr>
          <a:xfrm>
            <a:off x="204558" y="2834378"/>
            <a:ext cx="4653774" cy="461665"/>
          </a:xfrm>
          <a:prstGeom prst="rect">
            <a:avLst/>
          </a:prstGeom>
        </p:spPr>
        <p:txBody>
          <a:bodyPr wrap="none">
            <a:spAutoFit/>
          </a:bodyPr>
          <a:lstStyle/>
          <a:p>
            <a:pPr marL="342900" indent="-342900">
              <a:spcAft>
                <a:spcPts val="500"/>
              </a:spcAft>
              <a:buFont typeface="Arial" panose="020B0604020202020204" pitchFamily="34" charset="0"/>
              <a:buChar char="•"/>
            </a:pPr>
            <a:r>
              <a:rPr lang="en-US" sz="2400" dirty="0">
                <a:latin typeface="+mn-lt"/>
              </a:rPr>
              <a:t>Plant state and output estimator </a:t>
            </a:r>
          </a:p>
        </p:txBody>
      </p:sp>
      <p:sp>
        <p:nvSpPr>
          <p:cNvPr id="7" name="Rectangle 6"/>
          <p:cNvSpPr/>
          <p:nvPr/>
        </p:nvSpPr>
        <p:spPr>
          <a:xfrm>
            <a:off x="188003" y="4375484"/>
            <a:ext cx="3987951" cy="461665"/>
          </a:xfrm>
          <a:prstGeom prst="rect">
            <a:avLst/>
          </a:prstGeom>
        </p:spPr>
        <p:txBody>
          <a:bodyPr wrap="none">
            <a:spAutoFit/>
          </a:bodyPr>
          <a:lstStyle/>
          <a:p>
            <a:pPr marL="342900" indent="-342900">
              <a:spcAft>
                <a:spcPts val="500"/>
              </a:spcAft>
              <a:buFont typeface="Arial" panose="020B0604020202020204" pitchFamily="34" charset="0"/>
              <a:buChar char="•"/>
            </a:pPr>
            <a:r>
              <a:rPr lang="en-US" sz="2400" dirty="0">
                <a:latin typeface="+mn-lt"/>
              </a:rPr>
              <a:t>Disturbance state estimator</a:t>
            </a:r>
          </a:p>
        </p:txBody>
      </p:sp>
      <p:sp>
        <p:nvSpPr>
          <p:cNvPr id="8" name="Slide Number Placeholder 7"/>
          <p:cNvSpPr>
            <a:spLocks noGrp="1"/>
          </p:cNvSpPr>
          <p:nvPr>
            <p:ph type="sldNum" sz="quarter" idx="4"/>
          </p:nvPr>
        </p:nvSpPr>
        <p:spPr/>
        <p:txBody>
          <a:bodyPr/>
          <a:lstStyle/>
          <a:p>
            <a:fld id="{4A466926-17EF-4CAC-B717-1CD0EBB5093C}" type="slidenum">
              <a:rPr lang="en-US" smtClean="0"/>
              <a:pPr/>
              <a:t>21</a:t>
            </a:fld>
            <a:endParaRPr lang="en-US" dirty="0"/>
          </a:p>
        </p:txBody>
      </p:sp>
      <p:grpSp>
        <p:nvGrpSpPr>
          <p:cNvPr id="10" name="Group 9"/>
          <p:cNvGrpSpPr/>
          <p:nvPr/>
        </p:nvGrpSpPr>
        <p:grpSpPr>
          <a:xfrm>
            <a:off x="2119258" y="2280620"/>
            <a:ext cx="1271195" cy="369332"/>
            <a:chOff x="2119258" y="2280620"/>
            <a:chExt cx="1271195" cy="369332"/>
          </a:xfrm>
        </p:grpSpPr>
        <p:sp>
          <p:nvSpPr>
            <p:cNvPr id="9" name="TextBox 8"/>
            <p:cNvSpPr txBox="1"/>
            <p:nvPr/>
          </p:nvSpPr>
          <p:spPr>
            <a:xfrm>
              <a:off x="2119258" y="2280620"/>
              <a:ext cx="355002" cy="369332"/>
            </a:xfrm>
            <a:prstGeom prst="rect">
              <a:avLst/>
            </a:prstGeom>
            <a:noFill/>
            <a:ln w="19050">
              <a:solidFill>
                <a:srgbClr val="FF0000"/>
              </a:solidFill>
            </a:ln>
          </p:spPr>
          <p:txBody>
            <a:bodyPr wrap="square" rtlCol="0">
              <a:spAutoFit/>
            </a:bodyPr>
            <a:lstStyle/>
            <a:p>
              <a:endParaRPr lang="en-US" dirty="0"/>
            </a:p>
          </p:txBody>
        </p:sp>
        <p:sp>
          <p:nvSpPr>
            <p:cNvPr id="14" name="TextBox 13"/>
            <p:cNvSpPr txBox="1"/>
            <p:nvPr/>
          </p:nvSpPr>
          <p:spPr>
            <a:xfrm>
              <a:off x="3035451" y="2280620"/>
              <a:ext cx="355002" cy="369332"/>
            </a:xfrm>
            <a:prstGeom prst="rect">
              <a:avLst/>
            </a:prstGeom>
            <a:noFill/>
            <a:ln w="19050">
              <a:solidFill>
                <a:srgbClr val="FF0000"/>
              </a:solidFill>
            </a:ln>
          </p:spPr>
          <p:txBody>
            <a:bodyPr wrap="square" rtlCol="0">
              <a:spAutoFit/>
            </a:bodyPr>
            <a:lstStyle/>
            <a:p>
              <a:endParaRPr lang="en-US" dirty="0"/>
            </a:p>
          </p:txBody>
        </p:sp>
      </p:grpSp>
      <p:pic>
        <p:nvPicPr>
          <p:cNvPr id="12" name="Picture 11"/>
          <p:cNvPicPr>
            <a:picLocks noChangeAspect="1"/>
          </p:cNvPicPr>
          <p:nvPr/>
        </p:nvPicPr>
        <p:blipFill>
          <a:blip r:embed="rId11"/>
          <a:stretch>
            <a:fillRect/>
          </a:stretch>
        </p:blipFill>
        <p:spPr>
          <a:xfrm>
            <a:off x="4698248" y="3153305"/>
            <a:ext cx="4085484" cy="2671191"/>
          </a:xfrm>
          <a:prstGeom prst="rect">
            <a:avLst/>
          </a:prstGeom>
        </p:spPr>
      </p:pic>
    </p:spTree>
    <p:extLst>
      <p:ext uri="{BB962C8B-B14F-4D97-AF65-F5344CB8AC3E}">
        <p14:creationId xmlns:p14="http://schemas.microsoft.com/office/powerpoint/2010/main" val="22917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75564" y="1073928"/>
            <a:ext cx="2602366" cy="478065"/>
          </a:xfrm>
          <a:prstGeom prst="rect">
            <a:avLst/>
          </a:prstGeom>
          <a:noFill/>
        </p:spPr>
        <p:txBody>
          <a:bodyPr wrap="square" rtlCol="0">
            <a:noAutofit/>
          </a:bodyPr>
          <a:lstStyle/>
          <a:p>
            <a:pPr>
              <a:spcAft>
                <a:spcPts val="500"/>
              </a:spcAft>
            </a:pPr>
            <a:endParaRPr lang="en-US" sz="2400" dirty="0">
              <a:latin typeface="+mn-lt"/>
            </a:endParaRPr>
          </a:p>
          <a:p>
            <a:pPr>
              <a:spcAft>
                <a:spcPts val="500"/>
              </a:spcAft>
            </a:pPr>
            <a:r>
              <a:rPr lang="en-US" sz="2000" dirty="0"/>
              <a:t>  </a:t>
            </a:r>
            <a:endParaRPr lang="en-US" sz="10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Control Layer 2: Adaptive Approach</a:t>
            </a:r>
          </a:p>
        </p:txBody>
      </p:sp>
      <p:sp>
        <p:nvSpPr>
          <p:cNvPr id="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3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4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Rectangle 4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 name="Group 3"/>
          <p:cNvGrpSpPr/>
          <p:nvPr/>
        </p:nvGrpSpPr>
        <p:grpSpPr>
          <a:xfrm>
            <a:off x="4295776" y="2418227"/>
            <a:ext cx="4156320" cy="4114070"/>
            <a:chOff x="4295776" y="2526445"/>
            <a:chExt cx="4156320" cy="4114070"/>
          </a:xfrm>
        </p:grpSpPr>
        <p:sp>
          <p:nvSpPr>
            <p:cNvPr id="20" name="Rectangle 19"/>
            <p:cNvSpPr/>
            <p:nvPr/>
          </p:nvSpPr>
          <p:spPr>
            <a:xfrm>
              <a:off x="4295776" y="4655581"/>
              <a:ext cx="2948821" cy="430887"/>
            </a:xfrm>
            <a:prstGeom prst="rect">
              <a:avLst/>
            </a:prstGeom>
          </p:spPr>
          <p:txBody>
            <a:bodyPr wrap="none">
              <a:spAutoFit/>
            </a:bodyPr>
            <a:lstStyle/>
            <a:p>
              <a:pPr marL="342900" indent="-342900">
                <a:spcAft>
                  <a:spcPts val="500"/>
                </a:spcAft>
                <a:buFont typeface="Arial" panose="020B0604020202020204" pitchFamily="34" charset="0"/>
                <a:buChar char="•"/>
              </a:pPr>
              <a:r>
                <a:rPr lang="en-US" sz="2200" dirty="0">
                  <a:latin typeface="+mn-lt"/>
                </a:rPr>
                <a:t>Adaptive control law </a:t>
              </a:r>
            </a:p>
          </p:txBody>
        </p:sp>
        <p:sp>
          <p:nvSpPr>
            <p:cNvPr id="21" name="TextBox 20"/>
            <p:cNvSpPr txBox="1"/>
            <p:nvPr/>
          </p:nvSpPr>
          <p:spPr>
            <a:xfrm>
              <a:off x="4295776" y="2526445"/>
              <a:ext cx="4156320"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mn-lt"/>
                </a:rPr>
                <a:t>Theoretical assumption:</a:t>
              </a:r>
            </a:p>
            <a:p>
              <a:pPr marL="640080" indent="-347472">
                <a:buFont typeface="Calibri" panose="020F0502020204030204" pitchFamily="34" charset="0"/>
                <a:buChar char="–"/>
              </a:pPr>
              <a:r>
                <a:rPr lang="en-US" altLang="zh-CN" sz="2000" dirty="0">
                  <a:latin typeface="+mn-lt"/>
                </a:rPr>
                <a:t>Actual wind turbine: linear, time-invariant, finite dimensional plant</a:t>
              </a:r>
              <a:endParaRPr lang="en-US" sz="2000" dirty="0">
                <a:latin typeface="+mn-lt"/>
              </a:endParaRPr>
            </a:p>
            <a:p>
              <a:endParaRPr lang="en-US" dirty="0"/>
            </a:p>
          </p:txBody>
        </p:sp>
        <p:graphicFrame>
          <p:nvGraphicFramePr>
            <p:cNvPr id="23" name="Object 22"/>
            <p:cNvGraphicFramePr>
              <a:graphicFrameLocks noChangeAspect="1"/>
            </p:cNvGraphicFramePr>
            <p:nvPr>
              <p:extLst>
                <p:ext uri="{D42A27DB-BD31-4B8C-83A1-F6EECF244321}">
                  <p14:modId xmlns:p14="http://schemas.microsoft.com/office/powerpoint/2010/main" val="3606849542"/>
                </p:ext>
              </p:extLst>
            </p:nvPr>
          </p:nvGraphicFramePr>
          <p:xfrm>
            <a:off x="5446713" y="3916363"/>
            <a:ext cx="2216150" cy="698500"/>
          </p:xfrm>
          <a:graphic>
            <a:graphicData uri="http://schemas.openxmlformats.org/presentationml/2006/ole">
              <mc:AlternateContent xmlns:mc="http://schemas.openxmlformats.org/markup-compatibility/2006">
                <mc:Choice xmlns:v="urn:schemas-microsoft-com:vml" Requires="v">
                  <p:oleObj spid="_x0000_s381704" name="Equation" r:id="rId4" imgW="2197080" imgH="698400" progId="Equation.DSMT4">
                    <p:embed/>
                  </p:oleObj>
                </mc:Choice>
                <mc:Fallback>
                  <p:oleObj name="Equation" r:id="rId4" imgW="2197080" imgH="698400" progId="Equation.DSMT4">
                    <p:embed/>
                    <p:pic>
                      <p:nvPicPr>
                        <p:cNvPr id="0" name="Object 33"/>
                        <p:cNvPicPr>
                          <a:picLocks noChangeAspect="1" noChangeArrowheads="1"/>
                        </p:cNvPicPr>
                        <p:nvPr/>
                      </p:nvPicPr>
                      <p:blipFill>
                        <a:blip r:embed="rId5"/>
                        <a:srcRect/>
                        <a:stretch>
                          <a:fillRect/>
                        </a:stretch>
                      </p:blipFill>
                      <p:spPr bwMode="auto">
                        <a:xfrm>
                          <a:off x="5446713" y="3916363"/>
                          <a:ext cx="22161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771404497"/>
                </p:ext>
              </p:extLst>
            </p:nvPr>
          </p:nvGraphicFramePr>
          <p:xfrm>
            <a:off x="5749007" y="6323015"/>
            <a:ext cx="1062038" cy="317500"/>
          </p:xfrm>
          <a:graphic>
            <a:graphicData uri="http://schemas.openxmlformats.org/presentationml/2006/ole">
              <mc:AlternateContent xmlns:mc="http://schemas.openxmlformats.org/markup-compatibility/2006">
                <mc:Choice xmlns:v="urn:schemas-microsoft-com:vml" Requires="v">
                  <p:oleObj spid="_x0000_s381705" name="Equation" r:id="rId6" imgW="1054080" imgH="317160" progId="Equation.DSMT4">
                    <p:embed/>
                  </p:oleObj>
                </mc:Choice>
                <mc:Fallback>
                  <p:oleObj name="Equation" r:id="rId6" imgW="1054080" imgH="317160" progId="Equation.DSMT4">
                    <p:embed/>
                    <p:pic>
                      <p:nvPicPr>
                        <p:cNvPr id="0" name="Object 35"/>
                        <p:cNvPicPr>
                          <a:picLocks noChangeAspect="1" noChangeArrowheads="1"/>
                        </p:cNvPicPr>
                        <p:nvPr/>
                      </p:nvPicPr>
                      <p:blipFill>
                        <a:blip r:embed="rId7"/>
                        <a:srcRect/>
                        <a:stretch>
                          <a:fillRect/>
                        </a:stretch>
                      </p:blipFill>
                      <p:spPr bwMode="auto">
                        <a:xfrm>
                          <a:off x="5749007" y="6323015"/>
                          <a:ext cx="1062038" cy="317500"/>
                        </a:xfrm>
                        <a:prstGeom prst="rect">
                          <a:avLst/>
                        </a:prstGeom>
                        <a:noFill/>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690370696"/>
                </p:ext>
              </p:extLst>
            </p:nvPr>
          </p:nvGraphicFramePr>
          <p:xfrm>
            <a:off x="4867277" y="5172453"/>
            <a:ext cx="2997200" cy="317500"/>
          </p:xfrm>
          <a:graphic>
            <a:graphicData uri="http://schemas.openxmlformats.org/presentationml/2006/ole">
              <mc:AlternateContent xmlns:mc="http://schemas.openxmlformats.org/markup-compatibility/2006">
                <mc:Choice xmlns:v="urn:schemas-microsoft-com:vml" Requires="v">
                  <p:oleObj spid="_x0000_s381706" name="Equation" r:id="rId8" imgW="2997000" imgH="317160" progId="Equation.DSMT4">
                    <p:embed/>
                  </p:oleObj>
                </mc:Choice>
                <mc:Fallback>
                  <p:oleObj name="Equation" r:id="rId8" imgW="2997000" imgH="317160" progId="Equation.DSMT4">
                    <p:embed/>
                    <p:pic>
                      <p:nvPicPr>
                        <p:cNvPr id="0" name=""/>
                        <p:cNvPicPr/>
                        <p:nvPr/>
                      </p:nvPicPr>
                      <p:blipFill>
                        <a:blip r:embed="rId9"/>
                        <a:stretch>
                          <a:fillRect/>
                        </a:stretch>
                      </p:blipFill>
                      <p:spPr>
                        <a:xfrm>
                          <a:off x="4867277" y="5172453"/>
                          <a:ext cx="2997200" cy="3175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649051460"/>
                </p:ext>
              </p:extLst>
            </p:nvPr>
          </p:nvGraphicFramePr>
          <p:xfrm>
            <a:off x="4800600" y="5569853"/>
            <a:ext cx="1404937" cy="347662"/>
          </p:xfrm>
          <a:graphic>
            <a:graphicData uri="http://schemas.openxmlformats.org/presentationml/2006/ole">
              <mc:AlternateContent xmlns:mc="http://schemas.openxmlformats.org/markup-compatibility/2006">
                <mc:Choice xmlns:v="urn:schemas-microsoft-com:vml" Requires="v">
                  <p:oleObj spid="_x0000_s381707" name="Equation" r:id="rId10" imgW="1384200" imgH="355320" progId="Equation.DSMT4">
                    <p:embed/>
                  </p:oleObj>
                </mc:Choice>
                <mc:Fallback>
                  <p:oleObj name="Equation" r:id="rId10" imgW="1384200" imgH="355320" progId="Equation.DSMT4">
                    <p:embed/>
                    <p:pic>
                      <p:nvPicPr>
                        <p:cNvPr id="0" name="Object 37"/>
                        <p:cNvPicPr>
                          <a:picLocks noChangeAspect="1" noChangeArrowheads="1"/>
                        </p:cNvPicPr>
                        <p:nvPr/>
                      </p:nvPicPr>
                      <p:blipFill>
                        <a:blip r:embed="rId11"/>
                        <a:srcRect/>
                        <a:stretch>
                          <a:fillRect/>
                        </a:stretch>
                      </p:blipFill>
                      <p:spPr bwMode="auto">
                        <a:xfrm>
                          <a:off x="4800600" y="5569853"/>
                          <a:ext cx="1404937" cy="347662"/>
                        </a:xfrm>
                        <a:prstGeom prst="rect">
                          <a:avLst/>
                        </a:prstGeom>
                        <a:noFill/>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441655658"/>
                </p:ext>
              </p:extLst>
            </p:nvPr>
          </p:nvGraphicFramePr>
          <p:xfrm>
            <a:off x="6537325" y="5569853"/>
            <a:ext cx="1397000" cy="347662"/>
          </p:xfrm>
          <a:graphic>
            <a:graphicData uri="http://schemas.openxmlformats.org/presentationml/2006/ole">
              <mc:AlternateContent xmlns:mc="http://schemas.openxmlformats.org/markup-compatibility/2006">
                <mc:Choice xmlns:v="urn:schemas-microsoft-com:vml" Requires="v">
                  <p:oleObj spid="_x0000_s381708" name="Equation" r:id="rId12" imgW="1384200" imgH="355320" progId="Equation.DSMT4">
                    <p:embed/>
                  </p:oleObj>
                </mc:Choice>
                <mc:Fallback>
                  <p:oleObj name="Equation" r:id="rId12" imgW="1384200" imgH="355320" progId="Equation.DSMT4">
                    <p:embed/>
                    <p:pic>
                      <p:nvPicPr>
                        <p:cNvPr id="0" name="Object 39"/>
                        <p:cNvPicPr>
                          <a:picLocks noChangeAspect="1" noChangeArrowheads="1"/>
                        </p:cNvPicPr>
                        <p:nvPr/>
                      </p:nvPicPr>
                      <p:blipFill>
                        <a:blip r:embed="rId13"/>
                        <a:srcRect/>
                        <a:stretch>
                          <a:fillRect/>
                        </a:stretch>
                      </p:blipFill>
                      <p:spPr bwMode="auto">
                        <a:xfrm>
                          <a:off x="6537325" y="5569853"/>
                          <a:ext cx="1397000" cy="347662"/>
                        </a:xfrm>
                        <a:prstGeom prst="rect">
                          <a:avLst/>
                        </a:prstGeom>
                        <a:noFill/>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023333190"/>
                </p:ext>
              </p:extLst>
            </p:nvPr>
          </p:nvGraphicFramePr>
          <p:xfrm>
            <a:off x="4821237" y="5950853"/>
            <a:ext cx="1409700" cy="347662"/>
          </p:xfrm>
          <a:graphic>
            <a:graphicData uri="http://schemas.openxmlformats.org/presentationml/2006/ole">
              <mc:AlternateContent xmlns:mc="http://schemas.openxmlformats.org/markup-compatibility/2006">
                <mc:Choice xmlns:v="urn:schemas-microsoft-com:vml" Requires="v">
                  <p:oleObj spid="_x0000_s381709" name="Equation" r:id="rId14" imgW="1396800" imgH="355320" progId="Equation.DSMT4">
                    <p:embed/>
                  </p:oleObj>
                </mc:Choice>
                <mc:Fallback>
                  <p:oleObj name="Equation" r:id="rId14" imgW="1396800" imgH="355320" progId="Equation.DSMT4">
                    <p:embed/>
                    <p:pic>
                      <p:nvPicPr>
                        <p:cNvPr id="0" name="Object 41"/>
                        <p:cNvPicPr>
                          <a:picLocks noChangeAspect="1" noChangeArrowheads="1"/>
                        </p:cNvPicPr>
                        <p:nvPr/>
                      </p:nvPicPr>
                      <p:blipFill>
                        <a:blip r:embed="rId15"/>
                        <a:srcRect/>
                        <a:stretch>
                          <a:fillRect/>
                        </a:stretch>
                      </p:blipFill>
                      <p:spPr bwMode="auto">
                        <a:xfrm>
                          <a:off x="4821237" y="5950853"/>
                          <a:ext cx="1409700" cy="347662"/>
                        </a:xfrm>
                        <a:prstGeom prst="rect">
                          <a:avLst/>
                        </a:prstGeom>
                        <a:noFill/>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594406732"/>
                </p:ext>
              </p:extLst>
            </p:nvPr>
          </p:nvGraphicFramePr>
          <p:xfrm>
            <a:off x="6567487" y="5971490"/>
            <a:ext cx="1327150" cy="349250"/>
          </p:xfrm>
          <a:graphic>
            <a:graphicData uri="http://schemas.openxmlformats.org/presentationml/2006/ole">
              <mc:AlternateContent xmlns:mc="http://schemas.openxmlformats.org/markup-compatibility/2006">
                <mc:Choice xmlns:v="urn:schemas-microsoft-com:vml" Requires="v">
                  <p:oleObj spid="_x0000_s381710" name="Equation" r:id="rId16" imgW="1346040" imgH="355320" progId="Equation.DSMT4">
                    <p:embed/>
                  </p:oleObj>
                </mc:Choice>
                <mc:Fallback>
                  <p:oleObj name="Equation" r:id="rId16" imgW="1346040" imgH="355320" progId="Equation.DSMT4">
                    <p:embed/>
                    <p:pic>
                      <p:nvPicPr>
                        <p:cNvPr id="0" name="Object 43"/>
                        <p:cNvPicPr>
                          <a:picLocks noChangeAspect="1" noChangeArrowheads="1"/>
                        </p:cNvPicPr>
                        <p:nvPr/>
                      </p:nvPicPr>
                      <p:blipFill>
                        <a:blip r:embed="rId17"/>
                        <a:srcRect/>
                        <a:stretch>
                          <a:fillRect/>
                        </a:stretch>
                      </p:blipFill>
                      <p:spPr bwMode="auto">
                        <a:xfrm>
                          <a:off x="6567487" y="5971490"/>
                          <a:ext cx="1327150" cy="349250"/>
                        </a:xfrm>
                        <a:prstGeom prst="rect">
                          <a:avLst/>
                        </a:prstGeom>
                        <a:noFill/>
                        <a:extLst/>
                      </p:spPr>
                    </p:pic>
                  </p:oleObj>
                </mc:Fallback>
              </mc:AlternateContent>
            </a:graphicData>
          </a:graphic>
        </p:graphicFrame>
      </p:grpSp>
      <p:sp>
        <p:nvSpPr>
          <p:cNvPr id="36" name="TextBox 35"/>
          <p:cNvSpPr txBox="1"/>
          <p:nvPr/>
        </p:nvSpPr>
        <p:spPr>
          <a:xfrm>
            <a:off x="392639" y="994785"/>
            <a:ext cx="4369862" cy="1253115"/>
          </a:xfrm>
          <a:prstGeom prst="rect">
            <a:avLst/>
          </a:prstGeom>
          <a:noFill/>
        </p:spPr>
        <p:txBody>
          <a:bodyPr wrap="square" rtlCol="0">
            <a:noAutofit/>
          </a:bodyPr>
          <a:lstStyle/>
          <a:p>
            <a:pPr marL="342900" indent="-342900">
              <a:spcAft>
                <a:spcPts val="0"/>
              </a:spcAft>
              <a:buFont typeface="Arial" panose="020B0604020202020204" pitchFamily="34" charset="0"/>
              <a:buChar char="•"/>
            </a:pPr>
            <a:r>
              <a:rPr lang="en-US" sz="2200" dirty="0">
                <a:latin typeface="+mn-lt"/>
              </a:rPr>
              <a:t>Limitations of DAC</a:t>
            </a:r>
          </a:p>
          <a:p>
            <a:pPr marL="640080" indent="-342900">
              <a:spcAft>
                <a:spcPts val="0"/>
              </a:spcAft>
              <a:buFont typeface="Arial" panose="020B0604020202020204" pitchFamily="34" charset="0"/>
              <a:buChar char="–"/>
            </a:pPr>
            <a:r>
              <a:rPr lang="en-US" sz="2000" dirty="0">
                <a:latin typeface="+mn-lt"/>
              </a:rPr>
              <a:t>Not designed to be robust</a:t>
            </a:r>
          </a:p>
          <a:p>
            <a:pPr marL="640080" indent="-342900">
              <a:spcAft>
                <a:spcPts val="0"/>
              </a:spcAft>
              <a:buFont typeface="Arial" panose="020B0604020202020204" pitchFamily="34" charset="0"/>
              <a:buChar char="–"/>
            </a:pPr>
            <a:r>
              <a:rPr lang="en-US" sz="2000" dirty="0">
                <a:latin typeface="+mn-lt"/>
              </a:rPr>
              <a:t>May sensitive to errors in the turbine model</a:t>
            </a:r>
            <a:endParaRPr lang="en-US" sz="2400" b="1" i="1" dirty="0">
              <a:effectLst>
                <a:outerShdw blurRad="38100" dist="38100" dir="2700000" algn="tl">
                  <a:srgbClr val="000000">
                    <a:alpha val="43137"/>
                  </a:srgbClr>
                </a:outerShdw>
              </a:effectLst>
            </a:endParaRPr>
          </a:p>
        </p:txBody>
      </p:sp>
      <p:sp>
        <p:nvSpPr>
          <p:cNvPr id="3" name="Rectangle 2"/>
          <p:cNvSpPr/>
          <p:nvPr/>
        </p:nvSpPr>
        <p:spPr>
          <a:xfrm>
            <a:off x="4295776" y="995394"/>
            <a:ext cx="4514850" cy="1354217"/>
          </a:xfrm>
          <a:prstGeom prst="rect">
            <a:avLst/>
          </a:prstGeom>
        </p:spPr>
        <p:txBody>
          <a:bodyPr wrap="square">
            <a:spAutoFit/>
          </a:bodyPr>
          <a:lstStyle/>
          <a:p>
            <a:pPr marL="342900" indent="-342900">
              <a:spcAft>
                <a:spcPts val="0"/>
              </a:spcAft>
              <a:buFont typeface="Arial" panose="020B0604020202020204" pitchFamily="34" charset="0"/>
              <a:buChar char="•"/>
            </a:pPr>
            <a:r>
              <a:rPr lang="en-US" sz="2200" dirty="0">
                <a:latin typeface="+mn-lt"/>
              </a:rPr>
              <a:t>Adaptive control</a:t>
            </a:r>
          </a:p>
          <a:p>
            <a:pPr marL="640080" indent="-342900">
              <a:spcAft>
                <a:spcPts val="0"/>
              </a:spcAft>
              <a:buFont typeface="Arial" panose="020B0604020202020204" pitchFamily="34" charset="0"/>
              <a:buChar char="–"/>
            </a:pPr>
            <a:r>
              <a:rPr lang="en-US" sz="2000" dirty="0">
                <a:latin typeface="+mn-lt"/>
              </a:rPr>
              <a:t>Consider uncertainties: varying wind speed, unmodeled dynamics, and nonlinear aerodynamic loads </a:t>
            </a:r>
          </a:p>
        </p:txBody>
      </p:sp>
      <p:sp>
        <p:nvSpPr>
          <p:cNvPr id="37" name="TextBox 36"/>
          <p:cNvSpPr txBox="1"/>
          <p:nvPr/>
        </p:nvSpPr>
        <p:spPr>
          <a:xfrm>
            <a:off x="509656" y="5559708"/>
            <a:ext cx="1247637" cy="400110"/>
          </a:xfrm>
          <a:prstGeom prst="rect">
            <a:avLst/>
          </a:prstGeom>
          <a:noFill/>
        </p:spPr>
        <p:txBody>
          <a:bodyPr wrap="square" rtlCol="0">
            <a:spAutoFit/>
          </a:bodyPr>
          <a:lstStyle/>
          <a:p>
            <a:r>
              <a:rPr lang="en-US" sz="2000" dirty="0">
                <a:solidFill>
                  <a:srgbClr val="0922DD"/>
                </a:solidFill>
                <a:latin typeface="+mn-lt"/>
              </a:rPr>
              <a:t>Layer 2</a:t>
            </a:r>
          </a:p>
        </p:txBody>
      </p:sp>
      <p:sp>
        <p:nvSpPr>
          <p:cNvPr id="6" name="Slide Number Placeholder 5"/>
          <p:cNvSpPr>
            <a:spLocks noGrp="1"/>
          </p:cNvSpPr>
          <p:nvPr>
            <p:ph type="sldNum" sz="quarter" idx="4"/>
          </p:nvPr>
        </p:nvSpPr>
        <p:spPr/>
        <p:txBody>
          <a:bodyPr/>
          <a:lstStyle/>
          <a:p>
            <a:fld id="{4A466926-17EF-4CAC-B717-1CD0EBB5093C}" type="slidenum">
              <a:rPr lang="en-US" smtClean="0"/>
              <a:pPr/>
              <a:t>22</a:t>
            </a:fld>
            <a:endParaRPr lang="en-US" dirty="0"/>
          </a:p>
        </p:txBody>
      </p:sp>
      <p:pic>
        <p:nvPicPr>
          <p:cNvPr id="12" name="Picture 11"/>
          <p:cNvPicPr>
            <a:picLocks noChangeAspect="1"/>
          </p:cNvPicPr>
          <p:nvPr/>
        </p:nvPicPr>
        <p:blipFill>
          <a:blip r:embed="rId18"/>
          <a:stretch>
            <a:fillRect/>
          </a:stretch>
        </p:blipFill>
        <p:spPr>
          <a:xfrm>
            <a:off x="312317" y="2303656"/>
            <a:ext cx="3874768" cy="4243197"/>
          </a:xfrm>
          <a:prstGeom prst="rect">
            <a:avLst/>
          </a:prstGeom>
        </p:spPr>
      </p:pic>
    </p:spTree>
    <p:extLst>
      <p:ext uri="{BB962C8B-B14F-4D97-AF65-F5344CB8AC3E}">
        <p14:creationId xmlns:p14="http://schemas.microsoft.com/office/powerpoint/2010/main" val="81784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24695" y="1600067"/>
            <a:ext cx="8229600" cy="3982422"/>
          </a:xfrm>
          <a:prstGeom prst="rect">
            <a:avLst/>
          </a:prstGeom>
          <a:noFill/>
        </p:spPr>
        <p:txBody>
          <a:bodyPr wrap="square" rtlCol="0" anchor="ctr" anchorCtr="0">
            <a:noAutofit/>
          </a:bodyPr>
          <a:lstStyle/>
          <a:p>
            <a:pPr marL="457200" indent="-342900">
              <a:spcAft>
                <a:spcPts val="500"/>
              </a:spcAft>
              <a:buFont typeface="Calibri" panose="020F0502020204030204" pitchFamily="34" charset="0"/>
              <a:buChar char="–"/>
            </a:pPr>
            <a:r>
              <a:rPr lang="en-US" sz="2200" dirty="0">
                <a:latin typeface="+mn-lt"/>
              </a:rPr>
              <a:t>Test wind turbine</a:t>
            </a:r>
          </a:p>
          <a:p>
            <a:pPr marL="800100" lvl="1" indent="-342900">
              <a:spcAft>
                <a:spcPts val="500"/>
              </a:spcAft>
              <a:buSzPct val="75000"/>
              <a:buFont typeface="Wingdings" panose="05000000000000000000" pitchFamily="2" charset="2"/>
              <a:buChar char="ü"/>
            </a:pPr>
            <a:r>
              <a:rPr lang="en-US" dirty="0">
                <a:latin typeface="+mn-lt"/>
              </a:rPr>
              <a:t>NREL offshore 5-MW baseline </a:t>
            </a:r>
          </a:p>
          <a:p>
            <a:pPr lvl="1">
              <a:spcAft>
                <a:spcPts val="500"/>
              </a:spcAft>
              <a:buSzPct val="75000"/>
            </a:pPr>
            <a:r>
              <a:rPr lang="en-US" dirty="0">
                <a:latin typeface="+mn-lt"/>
              </a:rPr>
              <a:t>      wind turbine </a:t>
            </a:r>
          </a:p>
          <a:p>
            <a:pPr marL="457200" indent="-342900">
              <a:spcAft>
                <a:spcPts val="500"/>
              </a:spcAft>
              <a:buFont typeface="Calibri" panose="020F0502020204030204" pitchFamily="34" charset="0"/>
              <a:buChar char="–"/>
            </a:pPr>
            <a:r>
              <a:rPr lang="en-US" sz="2200" dirty="0">
                <a:latin typeface="+mn-lt"/>
              </a:rPr>
              <a:t>Degree of freedom (DOF)</a:t>
            </a:r>
          </a:p>
          <a:p>
            <a:pPr marL="800100" lvl="1" indent="-342900">
              <a:spcAft>
                <a:spcPts val="500"/>
              </a:spcAft>
              <a:buSzPct val="75000"/>
              <a:buFont typeface="Wingdings" panose="05000000000000000000" pitchFamily="2" charset="2"/>
              <a:buChar char="ü"/>
            </a:pPr>
            <a:r>
              <a:rPr lang="en-US" dirty="0">
                <a:solidFill>
                  <a:srgbClr val="0922DD"/>
                </a:solidFill>
                <a:latin typeface="+mn-lt"/>
              </a:rPr>
              <a:t>16</a:t>
            </a:r>
            <a:r>
              <a:rPr lang="en-US" dirty="0">
                <a:latin typeface="+mn-lt"/>
              </a:rPr>
              <a:t> DOFs* </a:t>
            </a:r>
          </a:p>
          <a:p>
            <a:pPr marL="457200" indent="-342900">
              <a:spcAft>
                <a:spcPts val="500"/>
              </a:spcAft>
              <a:buFont typeface="Calibri" panose="020F0502020204030204" pitchFamily="34" charset="0"/>
              <a:buChar char="–"/>
            </a:pPr>
            <a:r>
              <a:rPr lang="en-US" sz="2200" dirty="0">
                <a:solidFill>
                  <a:srgbClr val="0922DD"/>
                </a:solidFill>
                <a:latin typeface="+mn-lt"/>
              </a:rPr>
              <a:t>Turbulent</a:t>
            </a:r>
            <a:r>
              <a:rPr lang="en-US" sz="2200" dirty="0">
                <a:latin typeface="+mn-lt"/>
              </a:rPr>
              <a:t> wind field</a:t>
            </a:r>
          </a:p>
          <a:p>
            <a:pPr marL="457200" indent="-342900">
              <a:spcAft>
                <a:spcPts val="500"/>
              </a:spcAft>
              <a:buFont typeface="Calibri" panose="020F0502020204030204" pitchFamily="34" charset="0"/>
              <a:buChar char="–"/>
            </a:pPr>
            <a:r>
              <a:rPr lang="en-US" sz="2200" dirty="0">
                <a:latin typeface="+mn-lt"/>
              </a:rPr>
              <a:t>Simulation time</a:t>
            </a:r>
          </a:p>
          <a:p>
            <a:pPr marL="800100" lvl="1" indent="-342900">
              <a:spcAft>
                <a:spcPts val="500"/>
              </a:spcAft>
              <a:buSzPct val="75000"/>
              <a:buFont typeface="Wingdings" panose="05000000000000000000" pitchFamily="2" charset="2"/>
              <a:buChar char="ü"/>
            </a:pPr>
            <a:r>
              <a:rPr lang="en-US" dirty="0">
                <a:latin typeface="+mn-lt"/>
              </a:rPr>
              <a:t>Run time: 0 to 600 s</a:t>
            </a:r>
          </a:p>
          <a:p>
            <a:pPr marL="800100" lvl="1" indent="-342900">
              <a:spcAft>
                <a:spcPts val="500"/>
              </a:spcAft>
              <a:buSzPct val="75000"/>
              <a:buFont typeface="Wingdings" panose="05000000000000000000" pitchFamily="2" charset="2"/>
              <a:buChar char="ü"/>
            </a:pPr>
            <a:r>
              <a:rPr lang="en-US" dirty="0">
                <a:latin typeface="+mn-lt"/>
              </a:rPr>
              <a:t>Integration step size: 0.0125 s </a:t>
            </a:r>
          </a:p>
          <a:p>
            <a:pPr marL="457200" indent="-342900">
              <a:spcAft>
                <a:spcPts val="500"/>
              </a:spcAft>
              <a:buFont typeface="Calibri" panose="020F0502020204030204" pitchFamily="34" charset="0"/>
              <a:buChar char="–"/>
            </a:pPr>
            <a:r>
              <a:rPr lang="en-US" sz="2200" dirty="0">
                <a:latin typeface="+mn-lt"/>
              </a:rPr>
              <a:t>Blade pitch limit and pitch rate limit </a:t>
            </a:r>
            <a:r>
              <a:rPr lang="en-US" sz="1600" baseline="30000" dirty="0">
                <a:latin typeface="+mn-lt"/>
              </a:rPr>
              <a:t>[1]</a:t>
            </a:r>
            <a:r>
              <a:rPr lang="en-US" sz="1600" dirty="0">
                <a:latin typeface="+mn-lt"/>
              </a:rPr>
              <a:t> </a:t>
            </a:r>
            <a:endParaRPr lang="en-US" sz="2200" dirty="0">
              <a:latin typeface="+mn-lt"/>
            </a:endParaRPr>
          </a:p>
          <a:p>
            <a:pPr marL="800100" lvl="1" indent="-342900">
              <a:spcAft>
                <a:spcPts val="500"/>
              </a:spcAft>
              <a:buSzPct val="75000"/>
              <a:buFont typeface="Wingdings" panose="05000000000000000000" pitchFamily="2" charset="2"/>
              <a:buChar char="ü"/>
            </a:pPr>
            <a:r>
              <a:rPr lang="en-US" dirty="0">
                <a:latin typeface="+mn-lt"/>
              </a:rPr>
              <a:t>Minimum/maximum blade pitch: 0 degree / 90 degree</a:t>
            </a:r>
          </a:p>
          <a:p>
            <a:pPr marL="800100" lvl="1" indent="-342900">
              <a:spcAft>
                <a:spcPts val="500"/>
              </a:spcAft>
              <a:buSzPct val="75000"/>
              <a:buFont typeface="Wingdings" panose="05000000000000000000" pitchFamily="2" charset="2"/>
              <a:buChar char="ü"/>
            </a:pPr>
            <a:r>
              <a:rPr lang="en-US" dirty="0">
                <a:latin typeface="+mn-lt"/>
              </a:rPr>
              <a:t>Maximum absolute blade pitch rate: 8 degree/s</a:t>
            </a:r>
            <a:endParaRPr lang="en-US" sz="2000" dirty="0">
              <a:latin typeface="+mn-lt"/>
            </a:endParaRPr>
          </a:p>
        </p:txBody>
      </p:sp>
      <p:sp>
        <p:nvSpPr>
          <p:cNvPr id="9"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Case Study: Nonlinear Plant</a:t>
            </a:r>
          </a:p>
        </p:txBody>
      </p:sp>
      <p:sp>
        <p:nvSpPr>
          <p:cNvPr id="2" name="Rectangle 1"/>
          <p:cNvSpPr/>
          <p:nvPr/>
        </p:nvSpPr>
        <p:spPr>
          <a:xfrm>
            <a:off x="521208" y="1018198"/>
            <a:ext cx="2018245" cy="461665"/>
          </a:xfrm>
          <a:prstGeom prst="rect">
            <a:avLst/>
          </a:prstGeom>
        </p:spPr>
        <p:txBody>
          <a:bodyPr wrap="none">
            <a:spAutoFit/>
          </a:bodyPr>
          <a:lstStyle/>
          <a:p>
            <a:pPr marL="342900" indent="-342900">
              <a:spcAft>
                <a:spcPts val="500"/>
              </a:spcAft>
              <a:buFont typeface="Arial" panose="020B0604020202020204" pitchFamily="34" charset="0"/>
              <a:buChar char="•"/>
            </a:pPr>
            <a:r>
              <a:rPr lang="en-US" sz="2400" dirty="0">
                <a:latin typeface="+mn-lt"/>
              </a:rPr>
              <a:t>Case study: </a:t>
            </a:r>
          </a:p>
        </p:txBody>
      </p:sp>
      <p:sp>
        <p:nvSpPr>
          <p:cNvPr id="3" name="Rectangle 2"/>
          <p:cNvSpPr/>
          <p:nvPr/>
        </p:nvSpPr>
        <p:spPr>
          <a:xfrm>
            <a:off x="521208" y="5722644"/>
            <a:ext cx="6330696" cy="336439"/>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p:txBody>
      </p:sp>
      <p:sp>
        <p:nvSpPr>
          <p:cNvPr id="4" name="Rectangle 3"/>
          <p:cNvSpPr/>
          <p:nvPr/>
        </p:nvSpPr>
        <p:spPr>
          <a:xfrm>
            <a:off x="521208" y="5973358"/>
            <a:ext cx="8229600" cy="646331"/>
          </a:xfrm>
          <a:prstGeom prst="rect">
            <a:avLst/>
          </a:prstGeom>
        </p:spPr>
        <p:txBody>
          <a:bodyPr wrap="square">
            <a:spAutoFit/>
          </a:bodyPr>
          <a:lstStyle/>
          <a:p>
            <a:pPr lvl="0"/>
            <a:r>
              <a:rPr lang="en-US" sz="1200" dirty="0">
                <a:latin typeface="Times New Roman" panose="02020603050405020304" pitchFamily="18" charset="0"/>
                <a:cs typeface="Times New Roman" panose="02020603050405020304" pitchFamily="18" charset="0"/>
              </a:rPr>
              <a:t>*First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second </a:t>
            </a:r>
            <a:r>
              <a:rPr lang="en-US" sz="1200" dirty="0" err="1">
                <a:latin typeface="Times New Roman" panose="02020603050405020304" pitchFamily="18" charset="0"/>
                <a:cs typeface="Times New Roman" panose="02020603050405020304" pitchFamily="18" charset="0"/>
              </a:rPr>
              <a:t>flapwise</a:t>
            </a:r>
            <a:r>
              <a:rPr lang="en-US" sz="1200" dirty="0">
                <a:latin typeface="Times New Roman" panose="02020603050405020304" pitchFamily="18" charset="0"/>
                <a:cs typeface="Times New Roman" panose="02020603050405020304" pitchFamily="18" charset="0"/>
              </a:rPr>
              <a:t> blade mode (3 blades), first edgewise blade mode (3 blades), drivetrain rotational-flexibility, generator, yaw, first fore-aft tower bending-mode, second fore-aft tower bending-mode, first side-to-side tower bending-mode, second side-to-side tower bending-mode.</a:t>
            </a:r>
          </a:p>
        </p:txBody>
      </p:sp>
      <p:pic>
        <p:nvPicPr>
          <p:cNvPr id="350210" name="Picture 2" descr="D:\ASME2016\wind_fie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269" y="1018198"/>
            <a:ext cx="3977102" cy="369619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4"/>
          </p:nvPr>
        </p:nvSpPr>
        <p:spPr/>
        <p:txBody>
          <a:bodyPr/>
          <a:lstStyle/>
          <a:p>
            <a:fld id="{4A466926-17EF-4CAC-B717-1CD0EBB5093C}" type="slidenum">
              <a:rPr lang="en-US" smtClean="0"/>
              <a:t>23</a:t>
            </a:fld>
            <a:endParaRPr lang="en-US"/>
          </a:p>
        </p:txBody>
      </p:sp>
    </p:spTree>
    <p:extLst>
      <p:ext uri="{BB962C8B-B14F-4D97-AF65-F5344CB8AC3E}">
        <p14:creationId xmlns:p14="http://schemas.microsoft.com/office/powerpoint/2010/main" val="38970397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5416" t="8703" r="7840" b="7529"/>
          <a:stretch/>
        </p:blipFill>
        <p:spPr>
          <a:xfrm>
            <a:off x="5333999" y="3927869"/>
            <a:ext cx="3551165" cy="2636229"/>
          </a:xfrm>
          <a:prstGeom prst="rect">
            <a:avLst/>
          </a:prstGeom>
        </p:spPr>
      </p:pic>
      <p:sp>
        <p:nvSpPr>
          <p:cNvPr id="2" name="Slide Number Placeholder 1"/>
          <p:cNvSpPr>
            <a:spLocks noGrp="1"/>
          </p:cNvSpPr>
          <p:nvPr>
            <p:ph type="sldNum" sz="quarter" idx="4"/>
          </p:nvPr>
        </p:nvSpPr>
        <p:spPr/>
        <p:txBody>
          <a:bodyPr/>
          <a:lstStyle/>
          <a:p>
            <a:fld id="{4A466926-17EF-4CAC-B717-1CD0EBB5093C}" type="slidenum">
              <a:rPr lang="en-US" smtClean="0"/>
              <a:pPr/>
              <a:t>24</a:t>
            </a:fld>
            <a:endParaRPr lang="en-US" dirty="0"/>
          </a:p>
        </p:txBody>
      </p:sp>
      <p:sp>
        <p:nvSpPr>
          <p:cNvPr id="5" name="TextBox 4"/>
          <p:cNvSpPr txBox="1"/>
          <p:nvPr/>
        </p:nvSpPr>
        <p:spPr>
          <a:xfrm>
            <a:off x="546796" y="4259145"/>
            <a:ext cx="4301429" cy="1924951"/>
          </a:xfrm>
          <a:prstGeom prst="rect">
            <a:avLst/>
          </a:prstGeom>
          <a:noFill/>
        </p:spPr>
        <p:txBody>
          <a:bodyPr wrap="square" rtlCol="0">
            <a:noAutofit/>
          </a:bodyPr>
          <a:lstStyle/>
          <a:p>
            <a:pPr marL="342900" indent="-342900">
              <a:buFont typeface="Arial" panose="020B0604020202020204" pitchFamily="34" charset="0"/>
              <a:buChar char="•"/>
            </a:pPr>
            <a:r>
              <a:rPr lang="en-US" sz="2000" dirty="0">
                <a:latin typeface="+mn-lt"/>
              </a:rPr>
              <a:t>The </a:t>
            </a:r>
            <a:r>
              <a:rPr lang="en-US" sz="2000" dirty="0" err="1">
                <a:latin typeface="+mn-lt"/>
              </a:rPr>
              <a:t>flapwise</a:t>
            </a:r>
            <a:r>
              <a:rPr lang="en-US" sz="2000" dirty="0">
                <a:latin typeface="+mn-lt"/>
              </a:rPr>
              <a:t> moment of GSPI from 360 s to 480 s is much higher compared to DAC and adaptive control</a:t>
            </a:r>
          </a:p>
          <a:p>
            <a:pPr marL="342900" indent="-342900">
              <a:buFont typeface="Arial" panose="020B0604020202020204" pitchFamily="34" charset="0"/>
              <a:buChar char="•"/>
            </a:pPr>
            <a:r>
              <a:rPr lang="en-US" sz="2000" dirty="0" err="1">
                <a:latin typeface="+mn-lt"/>
              </a:rPr>
              <a:t>Flapwise</a:t>
            </a:r>
            <a:r>
              <a:rPr lang="en-US" sz="2000" dirty="0">
                <a:latin typeface="+mn-lt"/>
              </a:rPr>
              <a:t> moment: 9% reduce</a:t>
            </a:r>
          </a:p>
          <a:p>
            <a:pPr marL="342900" indent="-342900">
              <a:buFont typeface="Arial" panose="020B0604020202020204" pitchFamily="34" charset="0"/>
              <a:buChar char="•"/>
            </a:pPr>
            <a:r>
              <a:rPr lang="en-US" sz="2000" dirty="0">
                <a:latin typeface="+mn-lt"/>
              </a:rPr>
              <a:t>Max flap moment: 11% reduce</a:t>
            </a:r>
          </a:p>
        </p:txBody>
      </p:sp>
      <p:sp>
        <p:nvSpPr>
          <p:cNvPr id="7"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Case Study: Results</a:t>
            </a: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10924" b="8671"/>
          <a:stretch/>
        </p:blipFill>
        <p:spPr>
          <a:xfrm>
            <a:off x="2997729" y="1339215"/>
            <a:ext cx="2917296" cy="2299335"/>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r="10761" b="8671"/>
          <a:stretch/>
        </p:blipFill>
        <p:spPr>
          <a:xfrm>
            <a:off x="6002274" y="1339215"/>
            <a:ext cx="2922651" cy="2299335"/>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11296"/>
          <a:stretch/>
        </p:blipFill>
        <p:spPr>
          <a:xfrm>
            <a:off x="178329" y="1341314"/>
            <a:ext cx="2905126" cy="2517648"/>
          </a:xfrm>
          <a:prstGeom prst="rect">
            <a:avLst/>
          </a:prstGeom>
        </p:spPr>
      </p:pic>
      <p:pic>
        <p:nvPicPr>
          <p:cNvPr id="396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6377" y="3632594"/>
            <a:ext cx="4762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3599" y="3605356"/>
            <a:ext cx="476250" cy="14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49703" y="1010536"/>
            <a:ext cx="5665360" cy="461665"/>
          </a:xfrm>
          <a:prstGeom prst="rect">
            <a:avLst/>
          </a:prstGeom>
          <a:noFill/>
        </p:spPr>
        <p:txBody>
          <a:bodyPr wrap="square" rtlCol="0">
            <a:spAutoFit/>
          </a:bodyPr>
          <a:lstStyle/>
          <a:p>
            <a:r>
              <a:rPr lang="en-US" sz="2400" dirty="0">
                <a:latin typeface="+mn-lt"/>
              </a:rPr>
              <a:t>Case 1: Mean wind speed 15 m/s</a:t>
            </a:r>
          </a:p>
        </p:txBody>
      </p:sp>
    </p:spTree>
    <p:extLst>
      <p:ext uri="{BB962C8B-B14F-4D97-AF65-F5344CB8AC3E}">
        <p14:creationId xmlns:p14="http://schemas.microsoft.com/office/powerpoint/2010/main" val="1241412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25</a:t>
            </a:fld>
            <a:endParaRPr lang="en-US" dirty="0"/>
          </a:p>
        </p:txBody>
      </p:sp>
      <p:sp>
        <p:nvSpPr>
          <p:cNvPr id="6" name="TextBox 5"/>
          <p:cNvSpPr txBox="1"/>
          <p:nvPr/>
        </p:nvSpPr>
        <p:spPr>
          <a:xfrm>
            <a:off x="615315" y="3972019"/>
            <a:ext cx="4297680" cy="1929384"/>
          </a:xfrm>
          <a:prstGeom prst="rect">
            <a:avLst/>
          </a:prstGeom>
          <a:noFill/>
        </p:spPr>
        <p:txBody>
          <a:bodyPr wrap="square" rtlCol="0">
            <a:noAutofit/>
          </a:bodyPr>
          <a:lstStyle/>
          <a:p>
            <a:endParaRPr lang="en-US" dirty="0"/>
          </a:p>
          <a:p>
            <a:pPr marL="342900" indent="-342900">
              <a:buFont typeface="Arial" panose="020B0604020202020204" pitchFamily="34" charset="0"/>
              <a:buChar char="•"/>
            </a:pPr>
            <a:r>
              <a:rPr lang="en-US" sz="2000" dirty="0">
                <a:latin typeface="+mn-lt"/>
              </a:rPr>
              <a:t>The overall trend of </a:t>
            </a:r>
            <a:r>
              <a:rPr lang="en-US" sz="2000" dirty="0" err="1">
                <a:latin typeface="+mn-lt"/>
              </a:rPr>
              <a:t>flapwise</a:t>
            </a:r>
            <a:r>
              <a:rPr lang="en-US" sz="2000" dirty="0">
                <a:latin typeface="+mn-lt"/>
              </a:rPr>
              <a:t> moment of GSPI is much higher than DAC and adaptive controller</a:t>
            </a:r>
          </a:p>
          <a:p>
            <a:pPr marL="342900" indent="-342900">
              <a:buFont typeface="Arial" panose="020B0604020202020204" pitchFamily="34" charset="0"/>
              <a:buChar char="•"/>
            </a:pPr>
            <a:r>
              <a:rPr lang="en-US" sz="2000" dirty="0" err="1">
                <a:latin typeface="+mn-lt"/>
              </a:rPr>
              <a:t>Flapwise</a:t>
            </a:r>
            <a:r>
              <a:rPr lang="en-US" sz="2000" dirty="0">
                <a:latin typeface="+mn-lt"/>
              </a:rPr>
              <a:t> moment: 38% reduce</a:t>
            </a:r>
          </a:p>
          <a:p>
            <a:pPr marL="342900" indent="-342900">
              <a:buFont typeface="Arial" panose="020B0604020202020204" pitchFamily="34" charset="0"/>
              <a:buChar char="•"/>
            </a:pPr>
            <a:r>
              <a:rPr lang="en-US" sz="2000" dirty="0">
                <a:latin typeface="+mn-lt"/>
              </a:rPr>
              <a:t>Max flap moment: 9% reduce</a:t>
            </a:r>
          </a:p>
          <a:p>
            <a:pPr marL="342900" indent="-342900">
              <a:buFont typeface="Arial" panose="020B0604020202020204" pitchFamily="34" charset="0"/>
              <a:buChar char="•"/>
            </a:pPr>
            <a:endParaRPr lang="en-US" sz="2000" dirty="0">
              <a:latin typeface="+mn-l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9752"/>
          <a:stretch/>
        </p:blipFill>
        <p:spPr>
          <a:xfrm>
            <a:off x="5988301" y="1344168"/>
            <a:ext cx="2955674" cy="251764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10062"/>
          <a:stretch/>
        </p:blipFill>
        <p:spPr>
          <a:xfrm>
            <a:off x="3064723" y="1344168"/>
            <a:ext cx="2945552" cy="251764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10481"/>
          <a:stretch/>
        </p:blipFill>
        <p:spPr>
          <a:xfrm>
            <a:off x="182880" y="1344168"/>
            <a:ext cx="2931795" cy="2517648"/>
          </a:xfrm>
          <a:prstGeom prst="rect">
            <a:avLst/>
          </a:prstGeom>
        </p:spPr>
      </p:pic>
      <p:sp>
        <p:nvSpPr>
          <p:cNvPr id="5" name="TextBox 4"/>
          <p:cNvSpPr txBox="1"/>
          <p:nvPr/>
        </p:nvSpPr>
        <p:spPr>
          <a:xfrm>
            <a:off x="548639" y="1014984"/>
            <a:ext cx="4394835" cy="461665"/>
          </a:xfrm>
          <a:prstGeom prst="rect">
            <a:avLst/>
          </a:prstGeom>
          <a:noFill/>
        </p:spPr>
        <p:txBody>
          <a:bodyPr wrap="square" rtlCol="0">
            <a:spAutoFit/>
          </a:bodyPr>
          <a:lstStyle/>
          <a:p>
            <a:r>
              <a:rPr lang="en-US" sz="2400" dirty="0">
                <a:latin typeface="+mn-lt"/>
              </a:rPr>
              <a:t>Case 2: Mean wind speed 12 m/s</a:t>
            </a:r>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t="7737" r="11401" b="8425"/>
          <a:stretch/>
        </p:blipFill>
        <p:spPr>
          <a:xfrm>
            <a:off x="5202360" y="3931920"/>
            <a:ext cx="3627120" cy="2638425"/>
          </a:xfrm>
          <a:prstGeom prst="rect">
            <a:avLst/>
          </a:prstGeom>
        </p:spPr>
      </p:pic>
      <p:sp>
        <p:nvSpPr>
          <p:cNvPr id="11"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Case Study: Results</a:t>
            </a:r>
          </a:p>
        </p:txBody>
      </p:sp>
    </p:spTree>
    <p:extLst>
      <p:ext uri="{BB962C8B-B14F-4D97-AF65-F5344CB8AC3E}">
        <p14:creationId xmlns:p14="http://schemas.microsoft.com/office/powerpoint/2010/main" val="1038389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26</a:t>
            </a:fld>
            <a:endParaRPr lang="en-US" dirty="0"/>
          </a:p>
        </p:txBody>
      </p:sp>
      <p:sp>
        <p:nvSpPr>
          <p:cNvPr id="6" name="TextBox 5"/>
          <p:cNvSpPr txBox="1"/>
          <p:nvPr/>
        </p:nvSpPr>
        <p:spPr>
          <a:xfrm>
            <a:off x="645052" y="4392600"/>
            <a:ext cx="4297680" cy="192938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n-lt"/>
              </a:rPr>
              <a:t>Generator speed regulation: </a:t>
            </a:r>
            <a:r>
              <a:rPr lang="en-US" sz="2000" dirty="0" err="1">
                <a:latin typeface="+mn-lt"/>
              </a:rPr>
              <a:t>GSPI</a:t>
            </a:r>
            <a:r>
              <a:rPr lang="en-US" sz="2000" dirty="0">
                <a:latin typeface="+mn-lt"/>
              </a:rPr>
              <a:t> is the best, adaptive controller is better compared to </a:t>
            </a:r>
            <a:r>
              <a:rPr lang="en-US" sz="2000" dirty="0" err="1">
                <a:latin typeface="+mn-lt"/>
              </a:rPr>
              <a:t>DAC</a:t>
            </a:r>
            <a:endParaRPr lang="en-US" sz="2000" dirty="0">
              <a:latin typeface="+mn-lt"/>
            </a:endParaRPr>
          </a:p>
          <a:p>
            <a:pPr marL="285750" indent="-285750">
              <a:buFont typeface="Arial" panose="020B0604020202020204" pitchFamily="34" charset="0"/>
              <a:buChar char="•"/>
            </a:pPr>
            <a:r>
              <a:rPr lang="en-US" sz="2000" dirty="0" err="1">
                <a:latin typeface="+mn-lt"/>
              </a:rPr>
              <a:t>Flapwise</a:t>
            </a:r>
            <a:r>
              <a:rPr lang="en-US" sz="2000" dirty="0">
                <a:latin typeface="+mn-lt"/>
              </a:rPr>
              <a:t> moment: nearly same</a:t>
            </a:r>
          </a:p>
          <a:p>
            <a:pPr marL="285750" indent="-285750">
              <a:buFont typeface="Arial" panose="020B0604020202020204" pitchFamily="34" charset="0"/>
              <a:buChar char="•"/>
            </a:pPr>
            <a:r>
              <a:rPr lang="en-US" sz="2000" dirty="0">
                <a:latin typeface="+mn-lt"/>
              </a:rPr>
              <a:t>Max flap moment: 5% reduce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892" t="8535" r="9884" b="9746"/>
          <a:stretch/>
        </p:blipFill>
        <p:spPr>
          <a:xfrm>
            <a:off x="5448300" y="3853747"/>
            <a:ext cx="3448050" cy="257175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9244"/>
          <a:stretch/>
        </p:blipFill>
        <p:spPr>
          <a:xfrm>
            <a:off x="6028812" y="1344168"/>
            <a:ext cx="2972313" cy="251764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10302"/>
          <a:stretch/>
        </p:blipFill>
        <p:spPr>
          <a:xfrm>
            <a:off x="3091130" y="1344168"/>
            <a:ext cx="2937682" cy="2517648"/>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8736"/>
          <a:stretch/>
        </p:blipFill>
        <p:spPr>
          <a:xfrm>
            <a:off x="182880" y="1344168"/>
            <a:ext cx="2988945" cy="2517648"/>
          </a:xfrm>
          <a:prstGeom prst="rect">
            <a:avLst/>
          </a:prstGeom>
        </p:spPr>
      </p:pic>
      <p:sp>
        <p:nvSpPr>
          <p:cNvPr id="11"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Case Study: Results</a:t>
            </a:r>
          </a:p>
        </p:txBody>
      </p:sp>
      <p:sp>
        <p:nvSpPr>
          <p:cNvPr id="5" name="TextBox 4"/>
          <p:cNvSpPr txBox="1"/>
          <p:nvPr/>
        </p:nvSpPr>
        <p:spPr>
          <a:xfrm>
            <a:off x="548640" y="1014984"/>
            <a:ext cx="5074710" cy="461665"/>
          </a:xfrm>
          <a:prstGeom prst="rect">
            <a:avLst/>
          </a:prstGeom>
          <a:noFill/>
        </p:spPr>
        <p:txBody>
          <a:bodyPr wrap="square" rtlCol="0">
            <a:spAutoFit/>
          </a:bodyPr>
          <a:lstStyle/>
          <a:p>
            <a:r>
              <a:rPr lang="en-US" sz="2400" dirty="0">
                <a:latin typeface="+mn-lt"/>
              </a:rPr>
              <a:t>Case 3: Mean wind speed 17 m/s</a:t>
            </a:r>
          </a:p>
        </p:txBody>
      </p:sp>
    </p:spTree>
    <p:extLst>
      <p:ext uri="{BB962C8B-B14F-4D97-AF65-F5344CB8AC3E}">
        <p14:creationId xmlns:p14="http://schemas.microsoft.com/office/powerpoint/2010/main" val="26410547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400" dirty="0">
                <a:solidFill>
                  <a:schemeClr val="tx1">
                    <a:lumMod val="95000"/>
                    <a:lumOff val="5000"/>
                  </a:schemeClr>
                </a:solidFill>
                <a:cs typeface="Arial" pitchFamily="34" charset="0"/>
              </a:rPr>
              <a:t>Performance under Structural Uncertainties </a:t>
            </a:r>
          </a:p>
        </p:txBody>
      </p:sp>
      <p:sp>
        <p:nvSpPr>
          <p:cNvPr id="6" name="TextBox 5"/>
          <p:cNvSpPr txBox="1"/>
          <p:nvPr/>
        </p:nvSpPr>
        <p:spPr>
          <a:xfrm>
            <a:off x="341044" y="1969709"/>
            <a:ext cx="3992831" cy="2795929"/>
          </a:xfrm>
          <a:prstGeom prst="rect">
            <a:avLst/>
          </a:prstGeom>
          <a:noFill/>
        </p:spPr>
        <p:txBody>
          <a:bodyPr wrap="square" rtlCol="0">
            <a:noAutofit/>
          </a:bodyPr>
          <a:lstStyle/>
          <a:p>
            <a:pPr marL="640080" indent="-342900">
              <a:buFont typeface="Calibri" panose="020F0502020204030204" pitchFamily="34" charset="0"/>
              <a:buChar char="–"/>
            </a:pPr>
            <a:r>
              <a:rPr lang="en-US" sz="2000" dirty="0">
                <a:latin typeface="+mn-lt"/>
              </a:rPr>
              <a:t>Degradation due to rain/wind</a:t>
            </a:r>
          </a:p>
          <a:p>
            <a:pPr marL="640080" indent="-342900">
              <a:buFont typeface="Calibri" panose="020F0502020204030204" pitchFamily="34" charset="0"/>
              <a:buChar char="–"/>
            </a:pPr>
            <a:r>
              <a:rPr lang="en-US" sz="2000" dirty="0">
                <a:latin typeface="+mn-lt"/>
              </a:rPr>
              <a:t>The blade is divided to  49 different elements: </a:t>
            </a:r>
          </a:p>
          <a:p>
            <a:pPr marL="640080" indent="-342900">
              <a:buFont typeface="Calibri" panose="020F0502020204030204" pitchFamily="34" charset="0"/>
              <a:buChar char="–"/>
            </a:pPr>
            <a:r>
              <a:rPr lang="en-US" sz="2000" dirty="0">
                <a:latin typeface="+mn-lt"/>
              </a:rPr>
              <a:t>Stiffness reduction vector satisfies multivariate Gaussian distribution</a:t>
            </a:r>
          </a:p>
          <a:p>
            <a:pPr marL="640080" indent="-342900">
              <a:buFont typeface="Calibri" panose="020F0502020204030204" pitchFamily="34" charset="0"/>
              <a:buChar char="–"/>
            </a:pPr>
            <a:r>
              <a:rPr lang="en-US" sz="2000" dirty="0">
                <a:latin typeface="+mn-lt"/>
              </a:rPr>
              <a:t>20 samples of stiffness uncertainties</a:t>
            </a:r>
          </a:p>
          <a:p>
            <a:pPr marL="342900" indent="-342900">
              <a:buFont typeface="Wingdings" panose="05000000000000000000" pitchFamily="2" charset="2"/>
              <a:buChar char="§"/>
            </a:pPr>
            <a:endParaRPr lang="en-US" sz="2000" dirty="0"/>
          </a:p>
          <a:p>
            <a:pPr marL="342900" indent="-342900">
              <a:buFont typeface="Wingdings" panose="05000000000000000000" pitchFamily="2" charset="2"/>
              <a:buChar char="§"/>
            </a:pPr>
            <a:endParaRPr lang="en-US" sz="2000" dirty="0"/>
          </a:p>
          <a:p>
            <a:pPr marL="285750" lvl="2" indent="-285750">
              <a:spcAft>
                <a:spcPts val="500"/>
              </a:spcAft>
              <a:buFont typeface="Wingdings" panose="05000000000000000000" pitchFamily="2" charset="2"/>
              <a:buChar char="§"/>
            </a:pPr>
            <a:endParaRPr lang="en-US" sz="800" dirty="0"/>
          </a:p>
          <a:p>
            <a:pPr marL="285750" lvl="2" indent="-285750">
              <a:spcAft>
                <a:spcPts val="500"/>
              </a:spcAft>
              <a:buFont typeface="Wingdings" panose="05000000000000000000" pitchFamily="2" charset="2"/>
              <a:buChar char="§"/>
            </a:pPr>
            <a:endParaRPr lang="en-US" sz="800" dirty="0"/>
          </a:p>
          <a:p>
            <a:pPr marL="285750" lvl="2" indent="-285750">
              <a:spcAft>
                <a:spcPts val="500"/>
              </a:spcAft>
              <a:buFont typeface="Wingdings" panose="05000000000000000000" pitchFamily="2" charset="2"/>
              <a:buChar char="§"/>
            </a:pPr>
            <a:endParaRPr lang="en-US" sz="2000" dirty="0"/>
          </a:p>
          <a:p>
            <a:pPr marL="0" lvl="2">
              <a:spcAft>
                <a:spcPts val="500"/>
              </a:spcAft>
            </a:pPr>
            <a:endParaRPr lang="en-US" sz="2000" dirty="0"/>
          </a:p>
          <a:p>
            <a:pPr marL="285750" lvl="2" indent="-285750">
              <a:spcAft>
                <a:spcPts val="500"/>
              </a:spcAft>
              <a:buFont typeface="Wingdings" panose="05000000000000000000" pitchFamily="2" charset="2"/>
              <a:buChar char="§"/>
            </a:pPr>
            <a:endParaRPr lang="en-US" sz="800" dirty="0"/>
          </a:p>
          <a:p>
            <a:pPr marL="285750" lvl="2" indent="-285750">
              <a:spcAft>
                <a:spcPts val="500"/>
              </a:spcAft>
              <a:buFont typeface="Wingdings" panose="05000000000000000000" pitchFamily="2" charset="2"/>
              <a:buChar char="§"/>
            </a:pPr>
            <a:endParaRPr lang="en-US" sz="800" dirty="0"/>
          </a:p>
        </p:txBody>
      </p:sp>
      <p:pic>
        <p:nvPicPr>
          <p:cNvPr id="2447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3633" y="1891156"/>
            <a:ext cx="3830471" cy="302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4206176023"/>
              </p:ext>
            </p:extLst>
          </p:nvPr>
        </p:nvGraphicFramePr>
        <p:xfrm>
          <a:off x="769938" y="5065158"/>
          <a:ext cx="1587500" cy="381000"/>
        </p:xfrm>
        <a:graphic>
          <a:graphicData uri="http://schemas.openxmlformats.org/presentationml/2006/ole">
            <mc:AlternateContent xmlns:mc="http://schemas.openxmlformats.org/markup-compatibility/2006">
              <mc:Choice xmlns:v="urn:schemas-microsoft-com:vml" Requires="v">
                <p:oleObj spid="_x0000_s391479" name="Equation" r:id="rId5" imgW="1587240" imgH="380880" progId="Equation.DSMT4">
                  <p:embed/>
                </p:oleObj>
              </mc:Choice>
              <mc:Fallback>
                <p:oleObj name="Equation" r:id="rId5" imgW="1587240" imgH="380880" progId="Equation.DSMT4">
                  <p:embed/>
                  <p:pic>
                    <p:nvPicPr>
                      <p:cNvPr id="5" name="Object 4"/>
                      <p:cNvPicPr/>
                      <p:nvPr/>
                    </p:nvPicPr>
                    <p:blipFill>
                      <a:blip r:embed="rId6"/>
                      <a:stretch>
                        <a:fillRect/>
                      </a:stretch>
                    </p:blipFill>
                    <p:spPr>
                      <a:xfrm>
                        <a:off x="769938" y="5065158"/>
                        <a:ext cx="1587500" cy="381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86979821"/>
              </p:ext>
            </p:extLst>
          </p:nvPr>
        </p:nvGraphicFramePr>
        <p:xfrm>
          <a:off x="2511531" y="5039905"/>
          <a:ext cx="1968500" cy="431800"/>
        </p:xfrm>
        <a:graphic>
          <a:graphicData uri="http://schemas.openxmlformats.org/presentationml/2006/ole">
            <mc:AlternateContent xmlns:mc="http://schemas.openxmlformats.org/markup-compatibility/2006">
              <mc:Choice xmlns:v="urn:schemas-microsoft-com:vml" Requires="v">
                <p:oleObj spid="_x0000_s391480" name="Equation" r:id="rId7" imgW="1968480" imgH="431640" progId="Equation.DSMT4">
                  <p:embed/>
                </p:oleObj>
              </mc:Choice>
              <mc:Fallback>
                <p:oleObj name="Equation" r:id="rId7" imgW="1968480" imgH="431640" progId="Equation.DSMT4">
                  <p:embed/>
                  <p:pic>
                    <p:nvPicPr>
                      <p:cNvPr id="8" name="Object 7"/>
                      <p:cNvPicPr/>
                      <p:nvPr/>
                    </p:nvPicPr>
                    <p:blipFill>
                      <a:blip r:embed="rId8"/>
                      <a:stretch>
                        <a:fillRect/>
                      </a:stretch>
                    </p:blipFill>
                    <p:spPr>
                      <a:xfrm>
                        <a:off x="2511531" y="5039905"/>
                        <a:ext cx="1968500" cy="431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3860525"/>
              </p:ext>
            </p:extLst>
          </p:nvPr>
        </p:nvGraphicFramePr>
        <p:xfrm>
          <a:off x="813208" y="4701005"/>
          <a:ext cx="2514600" cy="381000"/>
        </p:xfrm>
        <a:graphic>
          <a:graphicData uri="http://schemas.openxmlformats.org/presentationml/2006/ole">
            <mc:AlternateContent xmlns:mc="http://schemas.openxmlformats.org/markup-compatibility/2006">
              <mc:Choice xmlns:v="urn:schemas-microsoft-com:vml" Requires="v">
                <p:oleObj spid="_x0000_s391481" name="Equation" r:id="rId9" imgW="2514600" imgH="380880" progId="Equation.DSMT4">
                  <p:embed/>
                </p:oleObj>
              </mc:Choice>
              <mc:Fallback>
                <p:oleObj name="Equation" r:id="rId9" imgW="2514600" imgH="380880" progId="Equation.DSMT4">
                  <p:embed/>
                  <p:pic>
                    <p:nvPicPr>
                      <p:cNvPr id="9" name="Object 8"/>
                      <p:cNvPicPr/>
                      <p:nvPr/>
                    </p:nvPicPr>
                    <p:blipFill>
                      <a:blip r:embed="rId10"/>
                      <a:stretch>
                        <a:fillRect/>
                      </a:stretch>
                    </p:blipFill>
                    <p:spPr>
                      <a:xfrm>
                        <a:off x="813208" y="4701005"/>
                        <a:ext cx="2514600" cy="381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TextBox 10"/>
              <p:cNvSpPr txBox="1"/>
              <p:nvPr/>
            </p:nvSpPr>
            <p:spPr>
              <a:xfrm>
                <a:off x="4397459" y="3259716"/>
                <a:ext cx="51308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a:ea typeface="Cambria Math"/>
                        </a:rPr>
                        <m:t>∆</m:t>
                      </m:r>
                      <m:r>
                        <a:rPr lang="en-US" sz="1600" b="0" i="1" smtClean="0">
                          <a:latin typeface="Cambria Math"/>
                          <a:ea typeface="Cambria Math"/>
                        </a:rPr>
                        <m:t>𝐾</m:t>
                      </m:r>
                    </m:oMath>
                  </m:oMathPara>
                </a14:m>
                <a:endParaRPr lang="en-US" sz="16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397459" y="3259716"/>
                <a:ext cx="513089" cy="338554"/>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060149" y="4918807"/>
                <a:ext cx="2152187" cy="461665"/>
              </a:xfrm>
              <a:prstGeom prst="rect">
                <a:avLst/>
              </a:prstGeom>
              <a:noFill/>
            </p:spPr>
            <p:txBody>
              <a:bodyPr wrap="square" rtlCol="0">
                <a:spAutoFit/>
              </a:bodyPr>
              <a:lstStyle/>
              <a:p>
                <a:r>
                  <a:rPr lang="en-US" sz="1200" b="1" dirty="0"/>
                  <a:t>Stiffness Reduction</a:t>
                </a:r>
                <a:endParaRPr lang="en-US" sz="1200" b="1" i="1" dirty="0">
                  <a:latin typeface="Cambria Math"/>
                  <a:ea typeface="Cambria Math"/>
                </a:endParaRPr>
              </a:p>
              <a:p>
                <a14:m>
                  <m:oMath xmlns:m="http://schemas.openxmlformats.org/officeDocument/2006/math">
                    <m:r>
                      <a:rPr lang="en-US" sz="1200" b="1" i="1" smtClean="0">
                        <a:latin typeface="Cambria Math"/>
                        <a:ea typeface="Cambria Math"/>
                      </a:rPr>
                      <m:t>𝝁</m:t>
                    </m:r>
                    <m:r>
                      <a:rPr lang="en-US" sz="1200" b="1" i="1" smtClean="0">
                        <a:latin typeface="Cambria Math"/>
                        <a:ea typeface="Cambria Math"/>
                      </a:rPr>
                      <m:t>=−</m:t>
                    </m:r>
                    <m:r>
                      <a:rPr lang="en-US" sz="1200" b="1" i="1" smtClean="0">
                        <a:latin typeface="Cambria Math"/>
                        <a:ea typeface="Cambria Math"/>
                      </a:rPr>
                      <m:t>𝟎</m:t>
                    </m:r>
                    <m:r>
                      <a:rPr lang="en-US" sz="1200" b="1" i="1" smtClean="0">
                        <a:latin typeface="Cambria Math"/>
                        <a:ea typeface="Cambria Math"/>
                      </a:rPr>
                      <m:t>.</m:t>
                    </m:r>
                    <m:r>
                      <a:rPr lang="en-US" sz="1200" b="1" i="1" smtClean="0">
                        <a:latin typeface="Cambria Math"/>
                        <a:ea typeface="Cambria Math"/>
                      </a:rPr>
                      <m:t>𝟎𝟓</m:t>
                    </m:r>
                  </m:oMath>
                </a14:m>
                <a:r>
                  <a:rPr lang="en-US" sz="1200" b="1" dirty="0"/>
                  <a:t>,    </a:t>
                </a:r>
                <a14:m>
                  <m:oMath xmlns:m="http://schemas.openxmlformats.org/officeDocument/2006/math">
                    <m:r>
                      <a:rPr lang="en-US" sz="1200" b="1" i="1" smtClean="0">
                        <a:latin typeface="Cambria Math"/>
                        <a:ea typeface="Cambria Math"/>
                      </a:rPr>
                      <m:t>𝚺</m:t>
                    </m:r>
                    <m:r>
                      <a:rPr lang="en-US" sz="1200" b="1" i="1" smtClean="0">
                        <a:latin typeface="Cambria Math"/>
                        <a:ea typeface="Cambria Math"/>
                      </a:rPr>
                      <m:t>=</m:t>
                    </m:r>
                  </m:oMath>
                </a14:m>
                <a:r>
                  <a:rPr lang="en-US" sz="1200" b="1" dirty="0"/>
                  <a:t>0.00001</a:t>
                </a:r>
              </a:p>
            </p:txBody>
          </p:sp>
        </mc:Choice>
        <mc:Fallback xmlns="">
          <p:sp>
            <p:nvSpPr>
              <p:cNvPr id="13" name="TextBox 12"/>
              <p:cNvSpPr txBox="1">
                <a:spLocks noRot="1" noChangeAspect="1" noMove="1" noResize="1" noEditPoints="1" noAdjustHandles="1" noChangeArrowheads="1" noChangeShapeType="1" noTextEdit="1"/>
              </p:cNvSpPr>
              <p:nvPr/>
            </p:nvSpPr>
            <p:spPr>
              <a:xfrm>
                <a:off x="6060149" y="4918807"/>
                <a:ext cx="2152187" cy="461665"/>
              </a:xfrm>
              <a:prstGeom prst="rect">
                <a:avLst/>
              </a:prstGeom>
              <a:blipFill rotWithShape="1">
                <a:blip r:embed="rId12"/>
                <a:stretch>
                  <a:fillRect t="-1316" b="-7895"/>
                </a:stretch>
              </a:blipFill>
            </p:spPr>
            <p:txBody>
              <a:bodyPr/>
              <a:lstStyle/>
              <a:p>
                <a:r>
                  <a:rPr lang="en-US">
                    <a:noFill/>
                  </a:rPr>
                  <a:t> </a:t>
                </a:r>
              </a:p>
            </p:txBody>
          </p:sp>
        </mc:Fallback>
      </mc:AlternateContent>
      <p:sp>
        <p:nvSpPr>
          <p:cNvPr id="15" name="Rectangle 14"/>
          <p:cNvSpPr/>
          <p:nvPr/>
        </p:nvSpPr>
        <p:spPr>
          <a:xfrm>
            <a:off x="469169" y="1383472"/>
            <a:ext cx="3363357" cy="461665"/>
          </a:xfrm>
          <a:prstGeom prst="rect">
            <a:avLst/>
          </a:prstGeom>
        </p:spPr>
        <p:txBody>
          <a:bodyPr wrap="none">
            <a:spAutoFit/>
          </a:bodyPr>
          <a:lstStyle/>
          <a:p>
            <a:pPr marL="342900" indent="-342900">
              <a:spcAft>
                <a:spcPts val="500"/>
              </a:spcAft>
              <a:buFont typeface="Arial" panose="020B0604020202020204" pitchFamily="34" charset="0"/>
              <a:buChar char="•"/>
            </a:pPr>
            <a:r>
              <a:rPr lang="en-US" sz="2400" dirty="0">
                <a:latin typeface="+mn-lt"/>
              </a:rPr>
              <a:t>Stiffness uncertainties </a:t>
            </a:r>
          </a:p>
        </p:txBody>
      </p:sp>
      <p:sp>
        <p:nvSpPr>
          <p:cNvPr id="3" name="Slide Number Placeholder 2"/>
          <p:cNvSpPr>
            <a:spLocks noGrp="1"/>
          </p:cNvSpPr>
          <p:nvPr>
            <p:ph type="sldNum" sz="quarter" idx="4"/>
          </p:nvPr>
        </p:nvSpPr>
        <p:spPr/>
        <p:txBody>
          <a:bodyPr/>
          <a:lstStyle/>
          <a:p>
            <a:fld id="{4A466926-17EF-4CAC-B717-1CD0EBB5093C}" type="slidenum">
              <a:rPr lang="en-US" smtClean="0"/>
              <a:pPr/>
              <a:t>27</a:t>
            </a:fld>
            <a:endParaRPr lang="en-US" dirty="0"/>
          </a:p>
        </p:txBody>
      </p:sp>
    </p:spTree>
    <p:extLst>
      <p:ext uri="{BB962C8B-B14F-4D97-AF65-F5344CB8AC3E}">
        <p14:creationId xmlns:p14="http://schemas.microsoft.com/office/powerpoint/2010/main" val="3577749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28</a:t>
            </a:fld>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3017" t="6558" r="11673" b="9705"/>
          <a:stretch/>
        </p:blipFill>
        <p:spPr>
          <a:xfrm>
            <a:off x="495300" y="933450"/>
            <a:ext cx="3492459" cy="263525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5731" t="8010" r="11672" b="8756"/>
          <a:stretch/>
        </p:blipFill>
        <p:spPr>
          <a:xfrm>
            <a:off x="600075" y="3686176"/>
            <a:ext cx="3381393" cy="2619424"/>
          </a:xfrm>
          <a:prstGeom prst="rect">
            <a:avLst/>
          </a:prstGeom>
        </p:spPr>
      </p:pic>
      <p:sp>
        <p:nvSpPr>
          <p:cNvPr id="11" name="TextBox 10"/>
          <p:cNvSpPr txBox="1"/>
          <p:nvPr/>
        </p:nvSpPr>
        <p:spPr>
          <a:xfrm>
            <a:off x="4239826" y="1004700"/>
            <a:ext cx="4796593" cy="2635254"/>
          </a:xfrm>
          <a:prstGeom prst="rect">
            <a:avLst/>
          </a:prstGeom>
          <a:noFill/>
        </p:spPr>
        <p:txBody>
          <a:bodyPr wrap="square" rtlCol="0">
            <a:noAutofit/>
          </a:bodyPr>
          <a:lstStyle/>
          <a:p>
            <a:pPr marL="347472" indent="-342900">
              <a:buFont typeface="Arial" panose="020B0604020202020204" pitchFamily="34" charset="0"/>
              <a:buChar char="•"/>
            </a:pPr>
            <a:r>
              <a:rPr lang="en-US" sz="2400" dirty="0">
                <a:latin typeface="+mn-lt"/>
              </a:rPr>
              <a:t>Results</a:t>
            </a:r>
          </a:p>
          <a:p>
            <a:pPr marL="640080" indent="-342900">
              <a:buFont typeface="Calibri" panose="020F0502020204030204" pitchFamily="34" charset="0"/>
              <a:buChar char="–"/>
            </a:pPr>
            <a:r>
              <a:rPr lang="en-US" sz="2000" dirty="0">
                <a:latin typeface="+mn-lt"/>
              </a:rPr>
              <a:t>Flap DEL (damage equivalent load) : </a:t>
            </a:r>
          </a:p>
          <a:p>
            <a:pPr marL="822960" indent="-342900">
              <a:buFont typeface="Wingdings" panose="05000000000000000000" pitchFamily="2" charset="2"/>
              <a:buChar char="ü"/>
            </a:pPr>
            <a:r>
              <a:rPr lang="en-US" sz="2000" dirty="0">
                <a:latin typeface="+mn-lt"/>
              </a:rPr>
              <a:t>12 m/s  21%-23% reduce </a:t>
            </a:r>
          </a:p>
          <a:p>
            <a:pPr marL="822960" indent="-342900">
              <a:buFont typeface="Wingdings" panose="05000000000000000000" pitchFamily="2" charset="2"/>
              <a:buChar char="ü"/>
            </a:pPr>
            <a:r>
              <a:rPr lang="en-US" sz="2000" dirty="0">
                <a:latin typeface="+mn-lt"/>
              </a:rPr>
              <a:t>15 m/s  20%-28% reduce </a:t>
            </a:r>
          </a:p>
          <a:p>
            <a:pPr marL="822960" indent="-342900">
              <a:buFont typeface="Wingdings" panose="05000000000000000000" pitchFamily="2" charset="2"/>
              <a:buChar char="ü"/>
            </a:pPr>
            <a:r>
              <a:rPr lang="en-US" sz="2000" dirty="0">
                <a:latin typeface="+mn-lt"/>
              </a:rPr>
              <a:t>17 m/s  21%-31% reduce</a:t>
            </a:r>
          </a:p>
          <a:p>
            <a:pPr marL="640080" indent="-342900">
              <a:buFont typeface="Calibri" panose="020F0502020204030204" pitchFamily="34" charset="0"/>
              <a:buChar char="–"/>
            </a:pPr>
            <a:r>
              <a:rPr lang="en-US" sz="2000" dirty="0">
                <a:latin typeface="+mn-lt"/>
              </a:rPr>
              <a:t>Generator speed RMS error:</a:t>
            </a:r>
          </a:p>
          <a:p>
            <a:pPr marL="822960" indent="-342900">
              <a:buFont typeface="Wingdings" panose="05000000000000000000" pitchFamily="2" charset="2"/>
              <a:buChar char="ü"/>
            </a:pPr>
            <a:r>
              <a:rPr lang="en-US" sz="2000" dirty="0">
                <a:latin typeface="+mn-lt"/>
              </a:rPr>
              <a:t>Adaptive control is better than DAC, worse than GSPI</a:t>
            </a:r>
          </a:p>
        </p:txBody>
      </p:sp>
      <p:sp>
        <p:nvSpPr>
          <p:cNvPr id="19" name="Rectangle 18"/>
          <p:cNvSpPr/>
          <p:nvPr/>
        </p:nvSpPr>
        <p:spPr>
          <a:xfrm>
            <a:off x="4239824" y="3773587"/>
            <a:ext cx="4678545" cy="2616101"/>
          </a:xfrm>
          <a:prstGeom prst="rect">
            <a:avLst/>
          </a:prstGeom>
        </p:spPr>
        <p:txBody>
          <a:bodyPr wrap="square">
            <a:spAutoFit/>
          </a:bodyPr>
          <a:lstStyle/>
          <a:p>
            <a:pPr marL="347472" indent="-342900">
              <a:buFont typeface="Arial" panose="020B0604020202020204" pitchFamily="34" charset="0"/>
              <a:buChar char="•"/>
            </a:pPr>
            <a:r>
              <a:rPr lang="en-US" sz="2400" dirty="0">
                <a:latin typeface="+mn-lt"/>
              </a:rPr>
              <a:t>Discussion:</a:t>
            </a:r>
          </a:p>
          <a:p>
            <a:pPr marL="640080" indent="-342900">
              <a:buFont typeface="Calibri" panose="020F0502020204030204" pitchFamily="34" charset="0"/>
              <a:buChar char="–"/>
            </a:pPr>
            <a:r>
              <a:rPr lang="en-US" sz="2000" dirty="0">
                <a:latin typeface="+mn-lt"/>
              </a:rPr>
              <a:t>Larger load reduction: GSPI, no consideration of model uncertainties</a:t>
            </a:r>
          </a:p>
          <a:p>
            <a:pPr marL="640080" indent="-342900">
              <a:buFont typeface="Calibri" panose="020F0502020204030204" pitchFamily="34" charset="0"/>
              <a:buChar char="–"/>
            </a:pPr>
            <a:r>
              <a:rPr lang="en-US" sz="2000" dirty="0">
                <a:latin typeface="+mn-lt"/>
              </a:rPr>
              <a:t>Speed regulation: GSPI only for speed regulation, no efforts on others</a:t>
            </a:r>
          </a:p>
          <a:p>
            <a:pPr marL="640080" indent="-342900">
              <a:buFont typeface="Calibri" panose="020F0502020204030204" pitchFamily="34" charset="0"/>
              <a:buChar char="–"/>
            </a:pPr>
            <a:r>
              <a:rPr lang="en-US" sz="2000" dirty="0">
                <a:latin typeface="+mn-lt"/>
              </a:rPr>
              <a:t>Adaptive: speed regulation &amp; load mitigation </a:t>
            </a:r>
          </a:p>
        </p:txBody>
      </p:sp>
      <p:sp>
        <p:nvSpPr>
          <p:cNvPr id="12"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400" dirty="0">
                <a:solidFill>
                  <a:schemeClr val="tx1">
                    <a:lumMod val="95000"/>
                    <a:lumOff val="5000"/>
                  </a:schemeClr>
                </a:solidFill>
                <a:cs typeface="Arial" pitchFamily="34" charset="0"/>
              </a:rPr>
              <a:t>Performance under Structural Uncertainties </a:t>
            </a:r>
          </a:p>
        </p:txBody>
      </p:sp>
    </p:spTree>
    <p:extLst>
      <p:ext uri="{BB962C8B-B14F-4D97-AF65-F5344CB8AC3E}">
        <p14:creationId xmlns:p14="http://schemas.microsoft.com/office/powerpoint/2010/main" val="2159620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Outline</a:t>
            </a:r>
          </a:p>
        </p:txBody>
      </p:sp>
      <p:sp>
        <p:nvSpPr>
          <p:cNvPr id="3" name="Slide Number Placeholder 2"/>
          <p:cNvSpPr>
            <a:spLocks noGrp="1"/>
          </p:cNvSpPr>
          <p:nvPr>
            <p:ph type="sldNum" sz="quarter" idx="4"/>
          </p:nvPr>
        </p:nvSpPr>
        <p:spPr/>
        <p:txBody>
          <a:bodyPr/>
          <a:lstStyle/>
          <a:p>
            <a:fld id="{4A466926-17EF-4CAC-B717-1CD0EBB5093C}" type="slidenum">
              <a:rPr lang="en-US" smtClean="0"/>
              <a:t>29</a:t>
            </a:fld>
            <a:endParaRPr lang="en-US"/>
          </a:p>
        </p:txBody>
      </p:sp>
      <p:sp>
        <p:nvSpPr>
          <p:cNvPr id="9" name="TextBox 8"/>
          <p:cNvSpPr txBox="1"/>
          <p:nvPr/>
        </p:nvSpPr>
        <p:spPr>
          <a:xfrm>
            <a:off x="2838449" y="2362200"/>
            <a:ext cx="5295901" cy="2708434"/>
          </a:xfrm>
          <a:prstGeom prst="rect">
            <a:avLst/>
          </a:prstGeom>
          <a:noFill/>
        </p:spPr>
        <p:txBody>
          <a:bodyPr wrap="square" rtlCol="0">
            <a:spAutoFit/>
          </a:bodyPr>
          <a:lstStyle/>
          <a:p>
            <a:pPr marL="342900" indent="-342900">
              <a:spcBef>
                <a:spcPts val="1200"/>
              </a:spcBef>
              <a:buFont typeface="Wingdings" pitchFamily="2" charset="2"/>
              <a:buChar char="q"/>
            </a:pPr>
            <a:r>
              <a:rPr lang="en-US" sz="2600" dirty="0">
                <a:latin typeface="+mn-lt"/>
              </a:rPr>
              <a:t>Background</a:t>
            </a:r>
          </a:p>
          <a:p>
            <a:pPr marL="342900" indent="-342900">
              <a:spcBef>
                <a:spcPts val="1200"/>
              </a:spcBef>
              <a:buFont typeface="Wingdings" pitchFamily="2" charset="2"/>
              <a:buChar char="q"/>
            </a:pPr>
            <a:r>
              <a:rPr lang="en-US" sz="2600" dirty="0">
                <a:latin typeface="+mn-lt"/>
              </a:rPr>
              <a:t>Research Objective</a:t>
            </a:r>
          </a:p>
          <a:p>
            <a:pPr marL="342900" indent="-342900">
              <a:spcBef>
                <a:spcPts val="1200"/>
              </a:spcBef>
              <a:buFont typeface="Wingdings" pitchFamily="2" charset="2"/>
              <a:buChar char="q"/>
            </a:pPr>
            <a:r>
              <a:rPr lang="en-US" sz="2600" dirty="0">
                <a:latin typeface="+mn-lt"/>
              </a:rPr>
              <a:t>Proposed Adaptive Control Method</a:t>
            </a:r>
          </a:p>
          <a:p>
            <a:pPr marL="342900" indent="-342900">
              <a:spcBef>
                <a:spcPts val="1200"/>
              </a:spcBef>
              <a:buFont typeface="Wingdings" pitchFamily="2" charset="2"/>
              <a:buChar char="q"/>
            </a:pPr>
            <a:r>
              <a:rPr lang="en-US" sz="2600" dirty="0">
                <a:solidFill>
                  <a:srgbClr val="0922DD"/>
                </a:solidFill>
                <a:latin typeface="+mn-lt"/>
              </a:rPr>
              <a:t>Concluding Remarks</a:t>
            </a:r>
          </a:p>
          <a:p>
            <a:pPr marL="342900" indent="-342900">
              <a:spcBef>
                <a:spcPts val="1200"/>
              </a:spcBef>
              <a:buFont typeface="Wingdings" pitchFamily="2" charset="2"/>
              <a:buChar char="q"/>
            </a:pPr>
            <a:r>
              <a:rPr lang="en-US" sz="2600" dirty="0">
                <a:latin typeface="+mn-lt"/>
              </a:rPr>
              <a:t>Future Tasks</a:t>
            </a:r>
          </a:p>
        </p:txBody>
      </p:sp>
    </p:spTree>
    <p:extLst>
      <p:ext uri="{BB962C8B-B14F-4D97-AF65-F5344CB8AC3E}">
        <p14:creationId xmlns:p14="http://schemas.microsoft.com/office/powerpoint/2010/main" val="2456915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636835" y="2825492"/>
            <a:ext cx="3499689" cy="2081214"/>
          </a:xfrm>
          <a:prstGeom prst="rect">
            <a:avLst/>
          </a:prstGeom>
          <a:noFill/>
        </p:spPr>
        <p:txBody>
          <a:bodyPr wrap="square" rtlCol="0">
            <a:noAutofit/>
          </a:bodyPr>
          <a:lstStyle/>
          <a:p>
            <a:pPr marL="342900" indent="-342900">
              <a:spcAft>
                <a:spcPts val="500"/>
              </a:spcAft>
              <a:buFont typeface="Arial" panose="020B0604020202020204" pitchFamily="34" charset="0"/>
              <a:buChar char="•"/>
            </a:pPr>
            <a:r>
              <a:rPr lang="en-US" sz="2400" dirty="0">
                <a:latin typeface="+mn-lt"/>
              </a:rPr>
              <a:t>Wind turbine control loops</a:t>
            </a:r>
          </a:p>
          <a:p>
            <a:pPr marL="640080" lvl="1" indent="-342900">
              <a:buFont typeface="Calibri" panose="020F0502020204030204" pitchFamily="34" charset="0"/>
              <a:buChar char="–"/>
            </a:pPr>
            <a:r>
              <a:rPr lang="en-US" sz="2000" dirty="0">
                <a:latin typeface="+mn-lt"/>
              </a:rPr>
              <a:t>Generator torque control</a:t>
            </a:r>
          </a:p>
          <a:p>
            <a:pPr marL="640080" lvl="1" indent="-342900">
              <a:buFont typeface="Calibri" panose="020F0502020204030204" pitchFamily="34" charset="0"/>
              <a:buChar char="–"/>
            </a:pPr>
            <a:r>
              <a:rPr lang="en-US" sz="2000" dirty="0">
                <a:latin typeface="+mn-lt"/>
              </a:rPr>
              <a:t>Blade pitch control</a:t>
            </a:r>
          </a:p>
          <a:p>
            <a:pPr marL="640080" lvl="1" indent="-342900">
              <a:buFont typeface="Calibri" panose="020F0502020204030204" pitchFamily="34" charset="0"/>
              <a:buChar char="–"/>
            </a:pPr>
            <a:r>
              <a:rPr lang="es-ES" sz="2000" dirty="0" err="1">
                <a:latin typeface="+mn-lt"/>
              </a:rPr>
              <a:t>Nacelle</a:t>
            </a:r>
            <a:r>
              <a:rPr lang="es-ES" sz="2000" dirty="0">
                <a:latin typeface="+mn-lt"/>
              </a:rPr>
              <a:t> </a:t>
            </a:r>
            <a:r>
              <a:rPr lang="es-ES" sz="2000" dirty="0" err="1">
                <a:latin typeface="+mn-lt"/>
              </a:rPr>
              <a:t>yaw</a:t>
            </a:r>
            <a:r>
              <a:rPr lang="es-ES" sz="2000" dirty="0">
                <a:latin typeface="+mn-lt"/>
              </a:rPr>
              <a:t> control </a:t>
            </a:r>
          </a:p>
        </p:txBody>
      </p:sp>
      <p:sp>
        <p:nvSpPr>
          <p:cNvPr id="2" name="Rectangle 1"/>
          <p:cNvSpPr/>
          <p:nvPr/>
        </p:nvSpPr>
        <p:spPr>
          <a:xfrm>
            <a:off x="6017835" y="3969627"/>
            <a:ext cx="2286000" cy="319087"/>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bwMode="auto">
          <a:xfrm>
            <a:off x="1143000" y="-1"/>
            <a:ext cx="8001000" cy="847725"/>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Background: Wind Turbine and Control</a:t>
            </a:r>
          </a:p>
        </p:txBody>
      </p:sp>
      <p:sp>
        <p:nvSpPr>
          <p:cNvPr id="6" name="TextBox 5"/>
          <p:cNvSpPr txBox="1"/>
          <p:nvPr/>
        </p:nvSpPr>
        <p:spPr>
          <a:xfrm>
            <a:off x="305039" y="961987"/>
            <a:ext cx="8330961" cy="1449115"/>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sz="2400" dirty="0">
                <a:latin typeface="+mn-lt"/>
              </a:rPr>
              <a:t>Wind Energy </a:t>
            </a:r>
          </a:p>
          <a:p>
            <a:pPr marL="640080" indent="-342900">
              <a:spcBef>
                <a:spcPts val="0"/>
              </a:spcBef>
              <a:spcAft>
                <a:spcPts val="0"/>
              </a:spcAft>
              <a:buFont typeface="Calibri" panose="020F0502020204030204" pitchFamily="34" charset="0"/>
              <a:buChar char="–"/>
            </a:pPr>
            <a:r>
              <a:rPr lang="en-US" sz="2000" dirty="0">
                <a:latin typeface="+mn-lt"/>
              </a:rPr>
              <a:t>Fastest growing renewable energy source in the world: The worldwide wind capacity reached over 400,000 MW by the end of 2015</a:t>
            </a:r>
          </a:p>
          <a:p>
            <a:pPr marL="640080" indent="-342900">
              <a:spcAft>
                <a:spcPts val="0"/>
              </a:spcAft>
              <a:buFont typeface="Calibri" panose="020F0502020204030204" pitchFamily="34" charset="0"/>
              <a:buChar char="–"/>
            </a:pPr>
            <a:r>
              <a:rPr lang="en-US" sz="2000" dirty="0">
                <a:latin typeface="+mn-lt"/>
              </a:rPr>
              <a:t>Low cost &amp; environmentally friendly</a:t>
            </a:r>
          </a:p>
        </p:txBody>
      </p:sp>
      <p:pic>
        <p:nvPicPr>
          <p:cNvPr id="8" name="Picture 7"/>
          <p:cNvPicPr>
            <a:picLocks noChangeAspect="1"/>
          </p:cNvPicPr>
          <p:nvPr/>
        </p:nvPicPr>
        <p:blipFill>
          <a:blip r:embed="rId3"/>
          <a:stretch>
            <a:fillRect/>
          </a:stretch>
        </p:blipFill>
        <p:spPr>
          <a:xfrm>
            <a:off x="439318" y="2599658"/>
            <a:ext cx="4789558" cy="2975911"/>
          </a:xfrm>
          <a:prstGeom prst="rect">
            <a:avLst/>
          </a:prstGeom>
        </p:spPr>
      </p:pic>
      <p:sp>
        <p:nvSpPr>
          <p:cNvPr id="12" name="TextBox 11"/>
          <p:cNvSpPr txBox="1"/>
          <p:nvPr/>
        </p:nvSpPr>
        <p:spPr>
          <a:xfrm>
            <a:off x="3878710" y="6144163"/>
            <a:ext cx="1369428" cy="307777"/>
          </a:xfrm>
          <a:prstGeom prst="rect">
            <a:avLst/>
          </a:prstGeom>
          <a:noFill/>
        </p:spPr>
        <p:txBody>
          <a:bodyPr wrap="square" rtlCol="0">
            <a:spAutoFit/>
          </a:bodyPr>
          <a:lstStyle/>
          <a:p>
            <a:r>
              <a:rPr lang="en-US" sz="1400" dirty="0">
                <a:latin typeface="+mn-lt"/>
              </a:rPr>
              <a:t>Source: </a:t>
            </a:r>
            <a:r>
              <a:rPr lang="en-US" sz="1400" dirty="0" err="1">
                <a:latin typeface="+mn-lt"/>
              </a:rPr>
              <a:t>Liebherr</a:t>
            </a:r>
            <a:endParaRPr lang="en-US" sz="1400" dirty="0">
              <a:latin typeface="+mn-lt"/>
            </a:endParaRPr>
          </a:p>
        </p:txBody>
      </p:sp>
      <p:sp>
        <p:nvSpPr>
          <p:cNvPr id="5" name="Slide Number Placeholder 4"/>
          <p:cNvSpPr>
            <a:spLocks noGrp="1"/>
          </p:cNvSpPr>
          <p:nvPr>
            <p:ph type="sldNum" sz="quarter" idx="4"/>
          </p:nvPr>
        </p:nvSpPr>
        <p:spPr/>
        <p:txBody>
          <a:bodyPr/>
          <a:lstStyle/>
          <a:p>
            <a:fld id="{4A466926-17EF-4CAC-B717-1CD0EBB5093C}" type="slidenum">
              <a:rPr lang="en-US" smtClean="0"/>
              <a:t>3</a:t>
            </a:fld>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1797" y="4702000"/>
            <a:ext cx="2658667" cy="151544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797" y="907868"/>
            <a:ext cx="2637947" cy="1503630"/>
          </a:xfrm>
          <a:prstGeom prst="rect">
            <a:avLst/>
          </a:prstGeom>
        </p:spPr>
      </p:pic>
      <p:sp>
        <p:nvSpPr>
          <p:cNvPr id="15" name="TextBox 14"/>
          <p:cNvSpPr txBox="1"/>
          <p:nvPr/>
        </p:nvSpPr>
        <p:spPr>
          <a:xfrm>
            <a:off x="6202462" y="2474257"/>
            <a:ext cx="2917372" cy="369332"/>
          </a:xfrm>
          <a:prstGeom prst="rect">
            <a:avLst/>
          </a:prstGeom>
          <a:noFill/>
        </p:spPr>
        <p:txBody>
          <a:bodyPr wrap="square" rtlCol="0">
            <a:spAutoFit/>
          </a:bodyPr>
          <a:lstStyle/>
          <a:p>
            <a:r>
              <a:rPr lang="en-US" dirty="0">
                <a:solidFill>
                  <a:srgbClr val="0922DD"/>
                </a:solidFill>
                <a:latin typeface="Times New Roman" panose="02020603050405020304" pitchFamily="18" charset="0"/>
                <a:cs typeface="Times New Roman" panose="02020603050405020304" pitchFamily="18" charset="0"/>
              </a:rPr>
              <a:t>Pitch control animation</a:t>
            </a:r>
          </a:p>
        </p:txBody>
      </p:sp>
      <p:sp>
        <p:nvSpPr>
          <p:cNvPr id="16" name="TextBox 15"/>
          <p:cNvSpPr txBox="1"/>
          <p:nvPr/>
        </p:nvSpPr>
        <p:spPr>
          <a:xfrm>
            <a:off x="6303190" y="6267274"/>
            <a:ext cx="2917372" cy="369332"/>
          </a:xfrm>
          <a:prstGeom prst="rect">
            <a:avLst/>
          </a:prstGeom>
          <a:noFill/>
        </p:spPr>
        <p:txBody>
          <a:bodyPr wrap="square" rtlCol="0">
            <a:spAutoFit/>
          </a:bodyPr>
          <a:lstStyle/>
          <a:p>
            <a:r>
              <a:rPr lang="en-US" dirty="0">
                <a:solidFill>
                  <a:srgbClr val="0922DD"/>
                </a:solidFill>
                <a:latin typeface="Times New Roman" panose="02020603050405020304" pitchFamily="18" charset="0"/>
                <a:cs typeface="Times New Roman" panose="02020603050405020304" pitchFamily="18" charset="0"/>
              </a:rPr>
              <a:t>Yaw control animation</a:t>
            </a:r>
          </a:p>
        </p:txBody>
      </p:sp>
      <p:pic>
        <p:nvPicPr>
          <p:cNvPr id="4" name="Picture 3"/>
          <p:cNvPicPr>
            <a:picLocks noChangeAspect="1"/>
          </p:cNvPicPr>
          <p:nvPr/>
        </p:nvPicPr>
        <p:blipFill rotWithShape="1">
          <a:blip r:embed="rId6" cstate="print">
            <a:extLst>
              <a:ext uri="{28A0092B-C50C-407E-A947-70E740481C1C}">
                <a14:useLocalDpi xmlns:a14="http://schemas.microsoft.com/office/drawing/2010/main" val="0"/>
              </a:ext>
            </a:extLst>
          </a:blip>
          <a:srcRect b="13649"/>
          <a:stretch/>
        </p:blipFill>
        <p:spPr>
          <a:xfrm>
            <a:off x="1175460" y="5660234"/>
            <a:ext cx="2257190" cy="876371"/>
          </a:xfrm>
          <a:prstGeom prst="rect">
            <a:avLst/>
          </a:prstGeom>
        </p:spPr>
      </p:pic>
    </p:spTree>
    <p:extLst>
      <p:ext uri="{BB962C8B-B14F-4D97-AF65-F5344CB8AC3E}">
        <p14:creationId xmlns:p14="http://schemas.microsoft.com/office/powerpoint/2010/main" val="262576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Concluding Remarks</a:t>
            </a:r>
          </a:p>
        </p:txBody>
      </p:sp>
      <p:sp>
        <p:nvSpPr>
          <p:cNvPr id="8" name="TextBox 7"/>
          <p:cNvSpPr txBox="1"/>
          <p:nvPr/>
        </p:nvSpPr>
        <p:spPr>
          <a:xfrm>
            <a:off x="606878" y="1482264"/>
            <a:ext cx="8229600" cy="4016484"/>
          </a:xfrm>
          <a:prstGeom prst="rect">
            <a:avLst/>
          </a:prstGeom>
          <a:noFill/>
        </p:spPr>
        <p:txBody>
          <a:bodyPr wrap="square" rtlCol="0">
            <a:spAutoFit/>
          </a:bodyPr>
          <a:lstStyle/>
          <a:p>
            <a:pPr marL="342900" lvl="1" indent="-342900">
              <a:spcAft>
                <a:spcPts val="600"/>
              </a:spcAft>
              <a:buFont typeface="Calibri" panose="020F0502020204030204" pitchFamily="34" charset="0"/>
              <a:buChar char="–"/>
            </a:pPr>
            <a:r>
              <a:rPr lang="en-US" sz="2400" dirty="0">
                <a:latin typeface="+mn-lt"/>
              </a:rPr>
              <a:t>An adaptive control with disturbance/load mitigation capability is developed;</a:t>
            </a:r>
          </a:p>
          <a:p>
            <a:pPr marL="342900" lvl="1" indent="-342900">
              <a:spcAft>
                <a:spcPts val="600"/>
              </a:spcAft>
              <a:buFont typeface="Calibri" panose="020F0502020204030204" pitchFamily="34" charset="0"/>
              <a:buChar char="–"/>
            </a:pPr>
            <a:r>
              <a:rPr lang="en-US" sz="2400" dirty="0">
                <a:latin typeface="+mn-lt"/>
              </a:rPr>
              <a:t>Load mitigation performances of adaptive control and DAC are comparable, and better than GSPI; </a:t>
            </a:r>
          </a:p>
          <a:p>
            <a:pPr marL="342900" lvl="1" indent="-342900">
              <a:spcAft>
                <a:spcPts val="600"/>
              </a:spcAft>
              <a:buFont typeface="Calibri" panose="020F0502020204030204" pitchFamily="34" charset="0"/>
              <a:buChar char="–"/>
            </a:pPr>
            <a:r>
              <a:rPr lang="en-US" sz="2400" dirty="0">
                <a:latin typeface="+mn-lt"/>
              </a:rPr>
              <a:t>While GSPI shows the best performance in terms of generator speed regulation, adaptive control performs better than DAC in this regard;</a:t>
            </a:r>
          </a:p>
          <a:p>
            <a:pPr marL="342900" lvl="1" indent="-342900">
              <a:spcAft>
                <a:spcPts val="1200"/>
              </a:spcAft>
              <a:buFont typeface="Calibri" panose="020F0502020204030204" pitchFamily="34" charset="0"/>
              <a:buChar char="–"/>
            </a:pPr>
            <a:r>
              <a:rPr lang="en-US" sz="2400" dirty="0">
                <a:latin typeface="+mn-lt"/>
              </a:rPr>
              <a:t>When structural uncertainties exist, GSPI is sensitive to model uncertainties, and the adaptive control can deal with such uncertainties.</a:t>
            </a:r>
          </a:p>
        </p:txBody>
      </p:sp>
      <p:sp>
        <p:nvSpPr>
          <p:cNvPr id="2" name="Slide Number Placeholder 1"/>
          <p:cNvSpPr>
            <a:spLocks noGrp="1"/>
          </p:cNvSpPr>
          <p:nvPr>
            <p:ph type="sldNum" sz="quarter" idx="4"/>
          </p:nvPr>
        </p:nvSpPr>
        <p:spPr/>
        <p:txBody>
          <a:bodyPr/>
          <a:lstStyle/>
          <a:p>
            <a:fld id="{4A466926-17EF-4CAC-B717-1CD0EBB5093C}" type="slidenum">
              <a:rPr lang="en-US" smtClean="0"/>
              <a:pPr/>
              <a:t>30</a:t>
            </a:fld>
            <a:endParaRPr lang="en-US" dirty="0"/>
          </a:p>
        </p:txBody>
      </p:sp>
    </p:spTree>
    <p:extLst>
      <p:ext uri="{BB962C8B-B14F-4D97-AF65-F5344CB8AC3E}">
        <p14:creationId xmlns:p14="http://schemas.microsoft.com/office/powerpoint/2010/main" val="452977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Outline</a:t>
            </a:r>
          </a:p>
        </p:txBody>
      </p:sp>
      <p:sp>
        <p:nvSpPr>
          <p:cNvPr id="3" name="Slide Number Placeholder 2"/>
          <p:cNvSpPr>
            <a:spLocks noGrp="1"/>
          </p:cNvSpPr>
          <p:nvPr>
            <p:ph type="sldNum" sz="quarter" idx="4"/>
          </p:nvPr>
        </p:nvSpPr>
        <p:spPr/>
        <p:txBody>
          <a:bodyPr/>
          <a:lstStyle/>
          <a:p>
            <a:fld id="{4A466926-17EF-4CAC-B717-1CD0EBB5093C}" type="slidenum">
              <a:rPr lang="en-US" smtClean="0"/>
              <a:t>31</a:t>
            </a:fld>
            <a:endParaRPr lang="en-US"/>
          </a:p>
        </p:txBody>
      </p:sp>
      <p:sp>
        <p:nvSpPr>
          <p:cNvPr id="9" name="TextBox 8"/>
          <p:cNvSpPr txBox="1"/>
          <p:nvPr/>
        </p:nvSpPr>
        <p:spPr>
          <a:xfrm>
            <a:off x="2838449" y="2362200"/>
            <a:ext cx="5295901" cy="2708434"/>
          </a:xfrm>
          <a:prstGeom prst="rect">
            <a:avLst/>
          </a:prstGeom>
          <a:noFill/>
        </p:spPr>
        <p:txBody>
          <a:bodyPr wrap="square" rtlCol="0">
            <a:spAutoFit/>
          </a:bodyPr>
          <a:lstStyle/>
          <a:p>
            <a:pPr marL="342900" indent="-342900">
              <a:spcBef>
                <a:spcPts val="1200"/>
              </a:spcBef>
              <a:buFont typeface="Wingdings" pitchFamily="2" charset="2"/>
              <a:buChar char="q"/>
            </a:pPr>
            <a:r>
              <a:rPr lang="en-US" sz="2600" dirty="0">
                <a:latin typeface="+mn-lt"/>
              </a:rPr>
              <a:t>Background</a:t>
            </a:r>
          </a:p>
          <a:p>
            <a:pPr marL="342900" indent="-342900">
              <a:spcBef>
                <a:spcPts val="1200"/>
              </a:spcBef>
              <a:buFont typeface="Wingdings" pitchFamily="2" charset="2"/>
              <a:buChar char="q"/>
            </a:pPr>
            <a:r>
              <a:rPr lang="en-US" sz="2600" dirty="0">
                <a:latin typeface="+mn-lt"/>
              </a:rPr>
              <a:t>Research Objective</a:t>
            </a:r>
          </a:p>
          <a:p>
            <a:pPr marL="342900" indent="-342900">
              <a:spcBef>
                <a:spcPts val="1200"/>
              </a:spcBef>
              <a:buFont typeface="Wingdings" pitchFamily="2" charset="2"/>
              <a:buChar char="q"/>
            </a:pPr>
            <a:r>
              <a:rPr lang="en-US" sz="2600" dirty="0">
                <a:latin typeface="+mn-lt"/>
              </a:rPr>
              <a:t>Proposed Adaptive Control Method</a:t>
            </a:r>
          </a:p>
          <a:p>
            <a:pPr marL="342900" indent="-342900">
              <a:spcBef>
                <a:spcPts val="1200"/>
              </a:spcBef>
              <a:buFont typeface="Wingdings" pitchFamily="2" charset="2"/>
              <a:buChar char="q"/>
            </a:pPr>
            <a:r>
              <a:rPr lang="en-US" sz="2600" dirty="0">
                <a:latin typeface="+mn-lt"/>
              </a:rPr>
              <a:t>Concluding Remarks</a:t>
            </a:r>
          </a:p>
          <a:p>
            <a:pPr marL="342900" indent="-342900">
              <a:spcBef>
                <a:spcPts val="1200"/>
              </a:spcBef>
              <a:buFont typeface="Wingdings" pitchFamily="2" charset="2"/>
              <a:buChar char="q"/>
            </a:pPr>
            <a:r>
              <a:rPr lang="en-US" sz="2600" dirty="0">
                <a:solidFill>
                  <a:srgbClr val="0922DD"/>
                </a:solidFill>
                <a:latin typeface="+mn-lt"/>
              </a:rPr>
              <a:t>Future Tasks</a:t>
            </a:r>
          </a:p>
        </p:txBody>
      </p:sp>
    </p:spTree>
    <p:extLst>
      <p:ext uri="{BB962C8B-B14F-4D97-AF65-F5344CB8AC3E}">
        <p14:creationId xmlns:p14="http://schemas.microsoft.com/office/powerpoint/2010/main" val="39394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0826" y="997596"/>
            <a:ext cx="8358081" cy="1692771"/>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922DD"/>
                </a:solidFill>
                <a:latin typeface="+mn-lt"/>
              </a:rPr>
              <a:t>Disturbance observer based control</a:t>
            </a:r>
          </a:p>
          <a:p>
            <a:pPr marL="640080" indent="-342900">
              <a:buFont typeface="Calibri" panose="020F0502020204030204" pitchFamily="34" charset="0"/>
              <a:buChar char="–"/>
            </a:pPr>
            <a:r>
              <a:rPr lang="en-US" sz="2000" dirty="0">
                <a:latin typeface="+mn-lt"/>
              </a:rPr>
              <a:t>High precision motion control </a:t>
            </a:r>
          </a:p>
          <a:p>
            <a:pPr marL="640080" indent="-342900">
              <a:buFont typeface="Calibri" panose="020F0502020204030204" pitchFamily="34" charset="0"/>
              <a:buChar char="–"/>
            </a:pPr>
            <a:r>
              <a:rPr lang="en-US" sz="2000" dirty="0" err="1">
                <a:latin typeface="+mn-lt"/>
              </a:rPr>
              <a:t>Micronano</a:t>
            </a:r>
            <a:r>
              <a:rPr lang="en-US" sz="2000" dirty="0">
                <a:latin typeface="+mn-lt"/>
              </a:rPr>
              <a:t> manufacturing</a:t>
            </a:r>
          </a:p>
          <a:p>
            <a:pPr marL="640080" indent="-342900">
              <a:buFont typeface="Calibri" panose="020F0502020204030204" pitchFamily="34" charset="0"/>
              <a:buChar char="–"/>
            </a:pPr>
            <a:r>
              <a:rPr lang="en-US" sz="2000" dirty="0">
                <a:latin typeface="+mn-lt"/>
              </a:rPr>
              <a:t>Advantage: great disturbance rejection performance </a:t>
            </a:r>
          </a:p>
          <a:p>
            <a:pPr marL="640080" indent="-342900">
              <a:buFont typeface="Calibri" panose="020F0502020204030204" pitchFamily="34" charset="0"/>
              <a:buChar char="–"/>
            </a:pPr>
            <a:r>
              <a:rPr lang="en-US" sz="2000" dirty="0">
                <a:latin typeface="+mn-lt"/>
              </a:rPr>
              <a:t>Promising to make improvements in wind turbine control area</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7483" b="8749"/>
          <a:stretch/>
        </p:blipFill>
        <p:spPr>
          <a:xfrm>
            <a:off x="803046" y="4547553"/>
            <a:ext cx="2286000" cy="1914936"/>
          </a:xfrm>
          <a:prstGeom prst="rect">
            <a:avLst/>
          </a:prstGeom>
        </p:spPr>
      </p:pic>
      <p:sp>
        <p:nvSpPr>
          <p:cNvPr id="2" name="Slide Number Placeholder 1"/>
          <p:cNvSpPr>
            <a:spLocks noGrp="1"/>
          </p:cNvSpPr>
          <p:nvPr>
            <p:ph type="sldNum" sz="quarter" idx="4"/>
          </p:nvPr>
        </p:nvSpPr>
        <p:spPr/>
        <p:txBody>
          <a:bodyPr/>
          <a:lstStyle/>
          <a:p>
            <a:fld id="{4A466926-17EF-4CAC-B717-1CD0EBB5093C}" type="slidenum">
              <a:rPr lang="en-US" smtClean="0"/>
              <a:pPr/>
              <a:t>32</a:t>
            </a:fld>
            <a:endParaRPr lang="en-US" dirty="0"/>
          </a:p>
        </p:txBody>
      </p:sp>
      <p:sp>
        <p:nvSpPr>
          <p:cNvPr id="4"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Future Work Plan - Task 1</a:t>
            </a:r>
          </a:p>
        </p:txBody>
      </p:sp>
      <p:sp>
        <p:nvSpPr>
          <p:cNvPr id="6" name="Rectangle 5"/>
          <p:cNvSpPr/>
          <p:nvPr/>
        </p:nvSpPr>
        <p:spPr>
          <a:xfrm>
            <a:off x="500826" y="3554664"/>
            <a:ext cx="7516417" cy="769441"/>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FF0000"/>
                </a:solidFill>
                <a:latin typeface="+mn-lt"/>
              </a:rPr>
              <a:t>How is this control strategy tailored for complex wind turbine dynamics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7998" y="4897484"/>
            <a:ext cx="809493" cy="611827"/>
          </a:xfrm>
          <a:prstGeom prst="rect">
            <a:avLst/>
          </a:prstGeom>
        </p:spPr>
      </p:pic>
      <p:sp>
        <p:nvSpPr>
          <p:cNvPr id="3" name="TextBox 2"/>
          <p:cNvSpPr txBox="1"/>
          <p:nvPr/>
        </p:nvSpPr>
        <p:spPr>
          <a:xfrm>
            <a:off x="500826" y="2733231"/>
            <a:ext cx="7387619"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mn-lt"/>
              </a:rPr>
              <a:t>Objective: speed and power control, load mitigation at some components</a:t>
            </a:r>
          </a:p>
        </p:txBody>
      </p:sp>
      <p:sp>
        <p:nvSpPr>
          <p:cNvPr id="11" name="Right Arrow 10"/>
          <p:cNvSpPr/>
          <p:nvPr/>
        </p:nvSpPr>
        <p:spPr>
          <a:xfrm>
            <a:off x="4058542" y="5706436"/>
            <a:ext cx="621324" cy="293077"/>
          </a:xfrm>
          <a:prstGeom prst="rightArrow">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1152" y="4695970"/>
            <a:ext cx="2440584" cy="1618101"/>
          </a:xfrm>
          <a:prstGeom prst="rect">
            <a:avLst/>
          </a:prstGeom>
        </p:spPr>
      </p:pic>
    </p:spTree>
    <p:extLst>
      <p:ext uri="{BB962C8B-B14F-4D97-AF65-F5344CB8AC3E}">
        <p14:creationId xmlns:p14="http://schemas.microsoft.com/office/powerpoint/2010/main" val="638433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74276" y="913477"/>
            <a:ext cx="8460124" cy="3554819"/>
            <a:chOff x="74276" y="913477"/>
            <a:chExt cx="8460124" cy="3554819"/>
          </a:xfrm>
        </p:grpSpPr>
        <mc:AlternateContent xmlns:mc="http://schemas.openxmlformats.org/markup-compatibility/2006" xmlns:a14="http://schemas.microsoft.com/office/drawing/2010/main">
          <mc:Choice Requires="a14">
            <p:sp>
              <p:nvSpPr>
                <p:cNvPr id="2" name="TextBox 1"/>
                <p:cNvSpPr txBox="1"/>
                <p:nvPr/>
              </p:nvSpPr>
              <p:spPr>
                <a:xfrm>
                  <a:off x="6762260" y="913477"/>
                  <a:ext cx="1772140" cy="3554819"/>
                </a:xfrm>
                <a:prstGeom prst="rect">
                  <a:avLst/>
                </a:prstGeom>
                <a:noFill/>
                <a:ln w="19050">
                  <a:solidFill>
                    <a:schemeClr val="tx2"/>
                  </a:solidFill>
                </a:ln>
              </p:spPr>
              <p:txBody>
                <a:bodyPr wrap="square" rtlCol="0">
                  <a:spAutoFit/>
                </a:bodyPr>
                <a:lstStyle/>
                <a:p>
                  <a:pPr>
                    <a:lnSpc>
                      <a:spcPct val="125000"/>
                    </a:lnSpc>
                  </a:pPr>
                  <a14:m>
                    <m:oMath xmlns:m="http://schemas.openxmlformats.org/officeDocument/2006/math">
                      <m:sSub>
                        <m:sSubPr>
                          <m:ctrlPr>
                            <a:rPr lang="en-US" sz="1500" i="1" smtClean="0">
                              <a:latin typeface="Cambria Math"/>
                            </a:rPr>
                          </m:ctrlPr>
                        </m:sSubPr>
                        <m:e>
                          <m:r>
                            <a:rPr lang="en-US" sz="1500" b="0" i="1" smtClean="0">
                              <a:latin typeface="Cambria Math"/>
                            </a:rPr>
                            <m:t>𝑑</m:t>
                          </m:r>
                        </m:e>
                        <m:sub>
                          <m:r>
                            <a:rPr lang="en-US" sz="1500" b="0" i="1" smtClean="0">
                              <a:latin typeface="Cambria Math"/>
                            </a:rPr>
                            <m:t>0</m:t>
                          </m:r>
                        </m:sub>
                      </m:sSub>
                      <m:d>
                        <m:dPr>
                          <m:ctrlPr>
                            <a:rPr lang="en-US" sz="1500" i="1" smtClean="0">
                              <a:latin typeface="Cambria Math"/>
                            </a:rPr>
                          </m:ctrlPr>
                        </m:dPr>
                        <m:e>
                          <m:r>
                            <a:rPr lang="en-US" sz="1500" b="0" i="1" smtClean="0">
                              <a:latin typeface="Cambria Math"/>
                            </a:rPr>
                            <m:t>𝑘</m:t>
                          </m:r>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wind disturbance</a:t>
                  </a:r>
                </a:p>
                <a:p>
                  <a:pPr>
                    <a:lnSpc>
                      <a:spcPct val="125000"/>
                    </a:lnSpc>
                  </a:pPr>
                  <a14:m>
                    <m:oMath xmlns:m="http://schemas.openxmlformats.org/officeDocument/2006/math">
                      <m:sSub>
                        <m:sSubPr>
                          <m:ctrlPr>
                            <a:rPr lang="en-US" sz="1500" i="1">
                              <a:latin typeface="Cambria Math"/>
                            </a:rPr>
                          </m:ctrlPr>
                        </m:sSubPr>
                        <m:e>
                          <m:r>
                            <a:rPr lang="en-US" sz="1500" i="1">
                              <a:latin typeface="Cambria Math"/>
                            </a:rPr>
                            <m:t>𝑃</m:t>
                          </m:r>
                        </m:e>
                        <m:sub>
                          <m:r>
                            <a:rPr lang="en-US" sz="1500" i="1">
                              <a:latin typeface="Cambria Math"/>
                            </a:rPr>
                            <m:t>𝑑</m:t>
                          </m:r>
                        </m:sub>
                      </m:sSub>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disturbance model</a:t>
                  </a:r>
                </a:p>
                <a:p>
                  <a:pPr>
                    <a:lnSpc>
                      <a:spcPct val="125000"/>
                    </a:lnSpc>
                  </a:pPr>
                  <a14:m>
                    <m:oMath xmlns:m="http://schemas.openxmlformats.org/officeDocument/2006/math">
                      <m:r>
                        <a:rPr lang="en-US" sz="1500" i="1">
                          <a:latin typeface="Cambria Math"/>
                        </a:rPr>
                        <m:t>𝑃</m:t>
                      </m:r>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plant model</a:t>
                  </a:r>
                </a:p>
                <a:p>
                  <a:pPr>
                    <a:lnSpc>
                      <a:spcPct val="125000"/>
                    </a:lnSpc>
                  </a:pPr>
                  <a14:m>
                    <m:oMath xmlns:m="http://schemas.openxmlformats.org/officeDocument/2006/math">
                      <m:sSup>
                        <m:sSupPr>
                          <m:ctrlPr>
                            <a:rPr lang="en-US" sz="1500" i="1">
                              <a:latin typeface="Cambria Math"/>
                            </a:rPr>
                          </m:ctrlPr>
                        </m:sSupPr>
                        <m:e>
                          <m:r>
                            <a:rPr lang="en-US" sz="1500" i="1">
                              <a:latin typeface="Cambria Math"/>
                            </a:rPr>
                            <m:t>𝑃</m:t>
                          </m:r>
                        </m:e>
                        <m:sup>
                          <m:r>
                            <a:rPr lang="en-US" sz="1500" i="1">
                              <a:latin typeface="Cambria Math"/>
                            </a:rPr>
                            <m:t>−1</m:t>
                          </m:r>
                        </m:sup>
                      </m:sSup>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model inversion</a:t>
                  </a:r>
                </a:p>
                <a:p>
                  <a:pPr>
                    <a:lnSpc>
                      <a:spcPct val="125000"/>
                    </a:lnSpc>
                  </a:pPr>
                  <a14:m>
                    <m:oMath xmlns:m="http://schemas.openxmlformats.org/officeDocument/2006/math">
                      <m:r>
                        <a:rPr lang="en-US" sz="1500" b="0" i="1" smtClean="0">
                          <a:latin typeface="Cambria Math"/>
                        </a:rPr>
                        <m:t>𝑄</m:t>
                      </m:r>
                      <m:d>
                        <m:dPr>
                          <m:ctrlPr>
                            <a:rPr lang="en-US" sz="1500" b="0" i="1" smtClean="0">
                              <a:latin typeface="Cambria Math"/>
                            </a:rPr>
                          </m:ctrlPr>
                        </m:dPr>
                        <m:e>
                          <m:sSup>
                            <m:sSupPr>
                              <m:ctrlPr>
                                <a:rPr lang="en-US" sz="1500" b="0" i="1" smtClean="0">
                                  <a:latin typeface="Cambria Math"/>
                                </a:rPr>
                              </m:ctrlPr>
                            </m:sSupPr>
                            <m:e>
                              <m:r>
                                <a:rPr lang="en-US" sz="1500" b="0" i="1" smtClean="0">
                                  <a:latin typeface="Cambria Math"/>
                                </a:rPr>
                                <m:t>𝑧</m:t>
                              </m:r>
                            </m:e>
                            <m:sup>
                              <m:r>
                                <a:rPr lang="en-US" sz="1500" b="0" i="1" smtClean="0">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filter</a:t>
                  </a:r>
                </a:p>
                <a:p>
                  <a:pPr>
                    <a:lnSpc>
                      <a:spcPct val="125000"/>
                    </a:lnSpc>
                  </a:pPr>
                  <a14:m>
                    <m:oMath xmlns:m="http://schemas.openxmlformats.org/officeDocument/2006/math">
                      <m:r>
                        <a:rPr lang="en-US" sz="1500" b="0" i="1" smtClean="0">
                          <a:latin typeface="Cambria Math"/>
                        </a:rPr>
                        <m:t>𝐶</m:t>
                      </m:r>
                      <m:d>
                        <m:dPr>
                          <m:ctrlPr>
                            <a:rPr lang="en-US" sz="1500" i="1">
                              <a:latin typeface="Cambria Math"/>
                            </a:rPr>
                          </m:ctrlPr>
                        </m:dPr>
                        <m:e>
                          <m:sSup>
                            <m:sSupPr>
                              <m:ctrlPr>
                                <a:rPr lang="en-US" sz="1500" i="1">
                                  <a:latin typeface="Cambria Math"/>
                                </a:rPr>
                              </m:ctrlPr>
                            </m:sSupPr>
                            <m:e>
                              <m:r>
                                <a:rPr lang="en-US" sz="1500" i="1">
                                  <a:latin typeface="Cambria Math"/>
                                </a:rPr>
                                <m:t>𝑧</m:t>
                              </m:r>
                            </m:e>
                            <m:sup>
                              <m:r>
                                <a:rPr lang="en-US" sz="1500" i="1">
                                  <a:latin typeface="Cambria Math"/>
                                </a:rPr>
                                <m:t>−1</m:t>
                              </m:r>
                            </m:sup>
                          </m:sSup>
                        </m:e>
                      </m:d>
                    </m:oMath>
                  </a14:m>
                  <a:r>
                    <a:rPr lang="en-US" sz="1500" dirty="0">
                      <a:latin typeface="Times New Roman" panose="02020603050405020304" pitchFamily="18" charset="0"/>
                      <a:cs typeface="Times New Roman" panose="02020603050405020304" pitchFamily="18" charset="0"/>
                    </a:rPr>
                    <a:t>: </a:t>
                  </a:r>
                </a:p>
                <a:p>
                  <a:pPr>
                    <a:lnSpc>
                      <a:spcPct val="125000"/>
                    </a:lnSpc>
                  </a:pPr>
                  <a:r>
                    <a:rPr lang="en-US" sz="1500" dirty="0">
                      <a:latin typeface="Times New Roman" panose="02020603050405020304" pitchFamily="18" charset="0"/>
                      <a:cs typeface="Times New Roman" panose="02020603050405020304" pitchFamily="18" charset="0"/>
                    </a:rPr>
                    <a:t>PID controller</a:t>
                  </a:r>
                </a:p>
              </p:txBody>
            </p:sp>
          </mc:Choice>
          <mc:Fallback xmlns="">
            <p:sp>
              <p:nvSpPr>
                <p:cNvPr id="2" name="TextBox 1"/>
                <p:cNvSpPr txBox="1">
                  <a:spLocks noRot="1" noChangeAspect="1" noMove="1" noResize="1" noEditPoints="1" noAdjustHandles="1" noChangeArrowheads="1" noChangeShapeType="1" noTextEdit="1"/>
                </p:cNvSpPr>
                <p:nvPr/>
              </p:nvSpPr>
              <p:spPr>
                <a:xfrm>
                  <a:off x="6762260" y="913477"/>
                  <a:ext cx="1772140" cy="3554819"/>
                </a:xfrm>
                <a:prstGeom prst="rect">
                  <a:avLst/>
                </a:prstGeom>
                <a:blipFill rotWithShape="1">
                  <a:blip r:embed="rId4"/>
                  <a:stretch>
                    <a:fillRect l="-680"/>
                  </a:stretch>
                </a:blipFill>
                <a:ln w="19050">
                  <a:solidFill>
                    <a:schemeClr val="tx2"/>
                  </a:solidFill>
                </a:ln>
              </p:spPr>
              <p:txBody>
                <a:bodyPr/>
                <a:lstStyle/>
                <a:p>
                  <a:r>
                    <a:rPr lang="en-US">
                      <a:noFill/>
                    </a:rPr>
                    <a:t> </a:t>
                  </a:r>
                </a:p>
              </p:txBody>
            </p:sp>
          </mc:Fallback>
        </mc:AlternateContent>
        <p:grpSp>
          <p:nvGrpSpPr>
            <p:cNvPr id="23" name="Group 22"/>
            <p:cNvGrpSpPr/>
            <p:nvPr/>
          </p:nvGrpSpPr>
          <p:grpSpPr>
            <a:xfrm>
              <a:off x="74276" y="939577"/>
              <a:ext cx="6357784" cy="3416524"/>
              <a:chOff x="74276" y="939577"/>
              <a:chExt cx="6357784" cy="3416524"/>
            </a:xfrm>
          </p:grpSpPr>
          <p:pic>
            <p:nvPicPr>
              <p:cNvPr id="3379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76" y="939577"/>
                <a:ext cx="6357784" cy="341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3"/>
              <p:cNvSpPr/>
              <p:nvPr/>
            </p:nvSpPr>
            <p:spPr>
              <a:xfrm>
                <a:off x="3079387" y="3736400"/>
                <a:ext cx="955460" cy="417265"/>
              </a:xfrm>
              <a:prstGeom prst="rect">
                <a:avLst/>
              </a:prstGeom>
              <a:solidFill>
                <a:schemeClr val="accent6">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lowchart: Connector 34"/>
              <p:cNvSpPr/>
              <p:nvPr/>
            </p:nvSpPr>
            <p:spPr>
              <a:xfrm>
                <a:off x="1955800" y="3329223"/>
                <a:ext cx="571500" cy="549285"/>
              </a:xfrm>
              <a:prstGeom prst="flowChartConnector">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Connector 35"/>
              <p:cNvSpPr/>
              <p:nvPr/>
            </p:nvSpPr>
            <p:spPr>
              <a:xfrm>
                <a:off x="3878262" y="1960993"/>
                <a:ext cx="571500" cy="549285"/>
              </a:xfrm>
              <a:prstGeom prst="flowChartConnector">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1" name="Group 20"/>
          <p:cNvGrpSpPr/>
          <p:nvPr/>
        </p:nvGrpSpPr>
        <p:grpSpPr>
          <a:xfrm>
            <a:off x="601663" y="4530725"/>
            <a:ext cx="8458200" cy="1935861"/>
            <a:chOff x="601663" y="4530725"/>
            <a:chExt cx="8458200" cy="1935861"/>
          </a:xfrm>
        </p:grpSpPr>
        <p:sp>
          <p:nvSpPr>
            <p:cNvPr id="7" name="Curved Left Arrow 6"/>
            <p:cNvSpPr/>
            <p:nvPr/>
          </p:nvSpPr>
          <p:spPr>
            <a:xfrm>
              <a:off x="4660900" y="5172879"/>
              <a:ext cx="568325" cy="1243479"/>
            </a:xfrm>
            <a:prstGeom prst="curvedLeftArrow">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p:cNvGrpSpPr/>
            <p:nvPr/>
          </p:nvGrpSpPr>
          <p:grpSpPr>
            <a:xfrm>
              <a:off x="601663" y="4530725"/>
              <a:ext cx="8458200" cy="1935861"/>
              <a:chOff x="601663" y="4530725"/>
              <a:chExt cx="8458200" cy="1935861"/>
            </a:xfrm>
          </p:grpSpPr>
          <mc:AlternateContent xmlns:mc="http://schemas.openxmlformats.org/markup-compatibility/2006" xmlns:a14="http://schemas.microsoft.com/office/drawing/2010/main">
            <mc:Choice Requires="a14">
              <p:graphicFrame>
                <p:nvGraphicFramePr>
                  <p:cNvPr id="14" name="Object 13"/>
                  <p:cNvGraphicFramePr>
                    <a:graphicFrameLocks noChangeAspect="1"/>
                  </p:cNvGraphicFramePr>
                  <p:nvPr>
                    <p:extLst/>
                  </p:nvPr>
                </p:nvGraphicFramePr>
                <p:xfrm>
                  <a:off x="601663" y="4530725"/>
                  <a:ext cx="8458200" cy="990600"/>
                </p:xfrm>
                <a:graphic>
                  <a:graphicData uri="http://schemas.openxmlformats.org/presentationml/2006/ole">
                    <mc:AlternateContent>
                      <mc:Choice xmlns:v="urn:schemas-microsoft-com:vml" Requires="v">
                        <p:oleObj spid="_x0000_s398560" name="Equation" r:id="rId6" imgW="8458200" imgH="990360" progId="Equation.DSMT4">
                          <p:embed/>
                        </p:oleObj>
                      </mc:Choice>
                      <mc:Fallback>
                        <p:oleObj name="Equation" r:id="rId6" imgW="8458200" imgH="990360" progId="Equation.DSMT4">
                          <p:embed/>
                          <p:pic>
                            <p:nvPicPr>
                              <p:cNvPr id="0" name=""/>
                              <p:cNvPicPr/>
                              <p:nvPr/>
                            </p:nvPicPr>
                            <p:blipFill>
                              <a:blip r:embed="rId7"/>
                              <a:stretch>
                                <a:fillRect/>
                              </a:stretch>
                            </p:blipFill>
                            <p:spPr>
                              <a:xfrm>
                                <a:off x="601663" y="4530725"/>
                                <a:ext cx="8458200" cy="990600"/>
                              </a:xfrm>
                              <a:prstGeom prst="rect">
                                <a:avLst/>
                              </a:prstGeom>
                            </p:spPr>
                          </p:pic>
                        </p:oleObj>
                      </mc:Fallback>
                    </mc:AlternateContent>
                  </a:graphicData>
                </a:graphic>
              </p:graphicFrame>
            </mc:Choice>
            <mc:Fallback xmlns="">
              <p:graphicFrame>
                <p:nvGraphicFramePr>
                  <p:cNvPr id="14" name="Object 13"/>
                  <p:cNvGraphicFramePr>
                    <a:graphicFrameLocks noChangeAspect="1"/>
                  </p:cNvGraphicFramePr>
                  <p:nvPr>
                    <p:extLst>
                      <p:ext uri="{D42A27DB-BD31-4B8C-83A1-F6EECF244321}">
                        <p14:modId xmlns:p14="http://schemas.microsoft.com/office/powerpoint/2010/main" val="3834627345"/>
                      </p:ext>
                    </p:extLst>
                  </p:nvPr>
                </p:nvGraphicFramePr>
                <p:xfrm>
                  <a:off x="601663" y="4530725"/>
                  <a:ext cx="8458200" cy="990600"/>
                </p:xfrm>
                <a:graphic>
                  <a:graphicData uri="http://schemas.openxmlformats.org/presentationml/2006/ole">
                    <mc:AlternateContent>
                      <mc:Choice xmlns:v="urn:schemas-microsoft-com:vml" Requires="v">
                        <p:oleObj spid="_x0000_s338545" name="Equation" r:id="rId8" imgW="8458200" imgH="990360" progId="Equation.DSMT4">
                          <p:embed/>
                        </p:oleObj>
                      </mc:Choice>
                      <mc:Fallback>
                        <p:oleObj name="Equation" r:id="rId8" imgW="8458200" imgH="990360" progId="Equation.DSMT4">
                          <p:embed/>
                          <p:pic>
                            <p:nvPicPr>
                              <p:cNvPr id="0" name=""/>
                              <p:cNvPicPr/>
                              <p:nvPr/>
                            </p:nvPicPr>
                            <p:blipFill>
                              <a:blip r:embed="rId9"/>
                              <a:stretch>
                                <a:fillRect/>
                              </a:stretch>
                            </p:blipFill>
                            <p:spPr>
                              <a:xfrm>
                                <a:off x="601663" y="4530725"/>
                                <a:ext cx="8458200" cy="990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8" name="TextBox 17"/>
                  <p:cNvSpPr txBox="1"/>
                  <p:nvPr/>
                </p:nvSpPr>
                <p:spPr>
                  <a:xfrm>
                    <a:off x="844550" y="5533718"/>
                    <a:ext cx="3651249" cy="416717"/>
                  </a:xfrm>
                  <a:prstGeom prst="rect">
                    <a:avLst/>
                  </a:prstGeom>
                  <a:noFill/>
                </p:spPr>
                <p:txBody>
                  <a:bodyPr wrap="square" rtlCol="0">
                    <a:spAutoFit/>
                  </a:bodyPr>
                  <a:lstStyle/>
                  <a:p>
                    <a14:m>
                      <m:oMath xmlns:m="http://schemas.openxmlformats.org/officeDocument/2006/math">
                        <m:acc>
                          <m:accPr>
                            <m:chr m:val="̂"/>
                            <m:ctrlPr>
                              <a:rPr lang="en-US" sz="2000" i="1" smtClean="0">
                                <a:solidFill>
                                  <a:srgbClr val="FF0000"/>
                                </a:solidFill>
                                <a:latin typeface="Cambria Math"/>
                              </a:rPr>
                            </m:ctrlPr>
                          </m:accPr>
                          <m:e>
                            <m:r>
                              <a:rPr lang="en-US" sz="2000" b="0" i="1" smtClean="0">
                                <a:solidFill>
                                  <a:srgbClr val="FF0000"/>
                                </a:solidFill>
                                <a:latin typeface="Cambria Math"/>
                              </a:rPr>
                              <m:t>𝑑</m:t>
                            </m:r>
                          </m:e>
                        </m:acc>
                        <m:d>
                          <m:dPr>
                            <m:ctrlPr>
                              <a:rPr lang="en-US" sz="2000" i="1" smtClean="0">
                                <a:solidFill>
                                  <a:srgbClr val="FF0000"/>
                                </a:solidFill>
                                <a:latin typeface="Cambria Math"/>
                              </a:rPr>
                            </m:ctrlPr>
                          </m:dPr>
                          <m:e>
                            <m:r>
                              <a:rPr lang="en-US" sz="2000" b="0" i="1" smtClean="0">
                                <a:solidFill>
                                  <a:srgbClr val="FF0000"/>
                                </a:solidFill>
                                <a:latin typeface="Cambria Math"/>
                              </a:rPr>
                              <m:t>𝑘</m:t>
                            </m:r>
                          </m:e>
                        </m:d>
                        <m:r>
                          <a:rPr lang="en-US" sz="2000" b="0" i="1" smtClean="0">
                            <a:solidFill>
                              <a:srgbClr val="FF0000"/>
                            </a:solidFill>
                            <a:latin typeface="Cambria Math"/>
                          </a:rPr>
                          <m:t> </m:t>
                        </m:r>
                      </m:oMath>
                    </a14:m>
                    <a:r>
                      <a:rPr lang="en-US" sz="2000" dirty="0">
                        <a:solidFill>
                          <a:srgbClr val="FF0000"/>
                        </a:solidFill>
                      </a:rPr>
                      <a:t> directly cancels out </a:t>
                    </a:r>
                    <a14:m>
                      <m:oMath xmlns:m="http://schemas.openxmlformats.org/officeDocument/2006/math">
                        <m:r>
                          <a:rPr lang="en-US" sz="2000" b="0" i="1" smtClean="0">
                            <a:solidFill>
                              <a:srgbClr val="FF0000"/>
                            </a:solidFill>
                            <a:latin typeface="Cambria Math"/>
                          </a:rPr>
                          <m:t>𝑑</m:t>
                        </m:r>
                        <m:d>
                          <m:dPr>
                            <m:ctrlPr>
                              <a:rPr lang="en-US" sz="2000" b="0" i="1" smtClean="0">
                                <a:solidFill>
                                  <a:srgbClr val="FF0000"/>
                                </a:solidFill>
                                <a:latin typeface="Cambria Math"/>
                              </a:rPr>
                            </m:ctrlPr>
                          </m:dPr>
                          <m:e>
                            <m:r>
                              <a:rPr lang="en-US" sz="2000" b="0" i="1" smtClean="0">
                                <a:solidFill>
                                  <a:srgbClr val="FF0000"/>
                                </a:solidFill>
                                <a:latin typeface="Cambria Math"/>
                              </a:rPr>
                              <m:t>𝑘</m:t>
                            </m:r>
                          </m:e>
                        </m:d>
                      </m:oMath>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44550" y="5533718"/>
                    <a:ext cx="3651249" cy="416717"/>
                  </a:xfrm>
                  <a:prstGeom prst="rect">
                    <a:avLst/>
                  </a:prstGeom>
                  <a:blipFill>
                    <a:blip r:embed="rId10"/>
                    <a:stretch>
                      <a:fillRect t="-4412" b="-26471"/>
                    </a:stretch>
                  </a:blipFill>
                </p:spPr>
                <p:txBody>
                  <a:bodyPr/>
                  <a:lstStyle/>
                  <a:p>
                    <a:r>
                      <a:rPr lang="en-US">
                        <a:noFill/>
                      </a:rPr>
                      <a:t> </a:t>
                    </a:r>
                  </a:p>
                </p:txBody>
              </p:sp>
            </mc:Fallback>
          </mc:AlternateContent>
          <p:grpSp>
            <p:nvGrpSpPr>
              <p:cNvPr id="8" name="Group 7"/>
              <p:cNvGrpSpPr/>
              <p:nvPr/>
            </p:nvGrpSpPr>
            <p:grpSpPr>
              <a:xfrm>
                <a:off x="6064659" y="6066476"/>
                <a:ext cx="2897288" cy="400110"/>
                <a:chOff x="3373856" y="6169171"/>
                <a:chExt cx="2897288" cy="400110"/>
              </a:xfrm>
            </p:grpSpPr>
            <p:sp>
              <p:nvSpPr>
                <p:cNvPr id="19" name="Right Arrow 18"/>
                <p:cNvSpPr/>
                <p:nvPr/>
              </p:nvSpPr>
              <p:spPr>
                <a:xfrm>
                  <a:off x="3373856" y="6216063"/>
                  <a:ext cx="621324" cy="293077"/>
                </a:xfrm>
                <a:prstGeom prst="rightArrow">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176743" y="6169171"/>
                  <a:ext cx="2094401" cy="400110"/>
                </a:xfrm>
                <a:prstGeom prst="rect">
                  <a:avLst/>
                </a:prstGeom>
                <a:noFill/>
              </p:spPr>
              <p:txBody>
                <a:bodyPr wrap="square" rtlCol="0">
                  <a:spAutoFit/>
                </a:bodyPr>
                <a:lstStyle/>
                <a:p>
                  <a:r>
                    <a:rPr lang="en-US" sz="2000" i="1" dirty="0">
                      <a:solidFill>
                        <a:srgbClr val="FF0000"/>
                      </a:solidFill>
                    </a:rPr>
                    <a:t>filter</a:t>
                  </a:r>
                  <a:r>
                    <a:rPr lang="en-US" sz="2000" dirty="0">
                      <a:solidFill>
                        <a:srgbClr val="FF0000"/>
                      </a:solidFill>
                    </a:rPr>
                    <a:t> </a:t>
                  </a:r>
                  <a:r>
                    <a:rPr lang="en-US" sz="2000" i="1" dirty="0">
                      <a:solidFill>
                        <a:srgbClr val="FF0000"/>
                      </a:solidFill>
                    </a:rPr>
                    <a:t>Q</a:t>
                  </a:r>
                </a:p>
              </p:txBody>
            </p:sp>
          </p:grpSp>
          <mc:AlternateContent xmlns:mc="http://schemas.openxmlformats.org/markup-compatibility/2006" xmlns:a14="http://schemas.microsoft.com/office/drawing/2010/main">
            <mc:Choice Requires="a14">
              <p:graphicFrame>
                <p:nvGraphicFramePr>
                  <p:cNvPr id="24" name="Object 23"/>
                  <p:cNvGraphicFramePr>
                    <a:graphicFrameLocks noChangeAspect="1"/>
                  </p:cNvGraphicFramePr>
                  <p:nvPr>
                    <p:extLst/>
                  </p:nvPr>
                </p:nvGraphicFramePr>
                <p:xfrm>
                  <a:off x="749300" y="5995555"/>
                  <a:ext cx="3886200" cy="457200"/>
                </p:xfrm>
                <a:graphic>
                  <a:graphicData uri="http://schemas.openxmlformats.org/presentationml/2006/ole">
                    <mc:AlternateContent>
                      <mc:Choice xmlns:v="urn:schemas-microsoft-com:vml" Requires="v">
                        <p:oleObj spid="_x0000_s398561" name="Equation" r:id="rId11" imgW="3886200" imgH="457200" progId="Equation.DSMT4">
                          <p:embed/>
                        </p:oleObj>
                      </mc:Choice>
                      <mc:Fallback>
                        <p:oleObj name="Equation" r:id="rId11" imgW="3886200" imgH="457200" progId="Equation.DSMT4">
                          <p:embed/>
                          <p:pic>
                            <p:nvPicPr>
                              <p:cNvPr id="0" name=""/>
                              <p:cNvPicPr/>
                              <p:nvPr/>
                            </p:nvPicPr>
                            <p:blipFill>
                              <a:blip r:embed="rId12"/>
                              <a:stretch>
                                <a:fillRect/>
                              </a:stretch>
                            </p:blipFill>
                            <p:spPr>
                              <a:xfrm>
                                <a:off x="749300" y="5995555"/>
                                <a:ext cx="3886200" cy="457200"/>
                              </a:xfrm>
                              <a:prstGeom prst="rect">
                                <a:avLst/>
                              </a:prstGeom>
                            </p:spPr>
                          </p:pic>
                        </p:oleObj>
                      </mc:Fallback>
                    </mc:AlternateContent>
                  </a:graphicData>
                </a:graphic>
              </p:graphicFrame>
            </mc:Choice>
            <mc:Fallback xmlns="">
              <p:graphicFrame>
                <p:nvGraphicFramePr>
                  <p:cNvPr id="24" name="Object 23"/>
                  <p:cNvGraphicFramePr>
                    <a:graphicFrameLocks noChangeAspect="1"/>
                  </p:cNvGraphicFramePr>
                  <p:nvPr>
                    <p:extLst>
                      <p:ext uri="{D42A27DB-BD31-4B8C-83A1-F6EECF244321}">
                        <p14:modId xmlns:p14="http://schemas.microsoft.com/office/powerpoint/2010/main" val="474082189"/>
                      </p:ext>
                    </p:extLst>
                  </p:nvPr>
                </p:nvGraphicFramePr>
                <p:xfrm>
                  <a:off x="749300" y="5995555"/>
                  <a:ext cx="3886200" cy="457200"/>
                </p:xfrm>
                <a:graphic>
                  <a:graphicData uri="http://schemas.openxmlformats.org/presentationml/2006/ole">
                    <mc:AlternateContent>
                      <mc:Choice xmlns:v="urn:schemas-microsoft-com:vml" Requires="v">
                        <p:oleObj spid="_x0000_s338546" name="Equation" r:id="rId13" imgW="3886200" imgH="457200" progId="Equation.DSMT4">
                          <p:embed/>
                        </p:oleObj>
                      </mc:Choice>
                      <mc:Fallback>
                        <p:oleObj name="Equation" r:id="rId13" imgW="3886200" imgH="457200" progId="Equation.DSMT4">
                          <p:embed/>
                          <p:pic>
                            <p:nvPicPr>
                              <p:cNvPr id="0" name=""/>
                              <p:cNvPicPr/>
                              <p:nvPr/>
                            </p:nvPicPr>
                            <p:blipFill>
                              <a:blip r:embed="rId14"/>
                              <a:stretch>
                                <a:fillRect/>
                              </a:stretch>
                            </p:blipFill>
                            <p:spPr>
                              <a:xfrm>
                                <a:off x="749300" y="5995555"/>
                                <a:ext cx="3886200" cy="457200"/>
                              </a:xfrm>
                              <a:prstGeom prst="rect">
                                <a:avLst/>
                              </a:prstGeom>
                            </p:spPr>
                          </p:pic>
                        </p:oleObj>
                      </mc:Fallback>
                    </mc:AlternateContent>
                  </a:graphicData>
                </a:graphic>
              </p:graphicFrame>
            </mc:Fallback>
          </mc:AlternateContent>
          <p:grpSp>
            <p:nvGrpSpPr>
              <p:cNvPr id="13" name="Group 12"/>
              <p:cNvGrpSpPr/>
              <p:nvPr/>
            </p:nvGrpSpPr>
            <p:grpSpPr>
              <a:xfrm>
                <a:off x="5270010" y="5239902"/>
                <a:ext cx="3459085" cy="710533"/>
                <a:chOff x="5270010" y="5239902"/>
                <a:chExt cx="3459085" cy="710533"/>
              </a:xfrm>
            </p:grpSpPr>
            <p:grpSp>
              <p:nvGrpSpPr>
                <p:cNvPr id="25" name="Group 24"/>
                <p:cNvGrpSpPr/>
                <p:nvPr/>
              </p:nvGrpSpPr>
              <p:grpSpPr>
                <a:xfrm>
                  <a:off x="5270010" y="5518635"/>
                  <a:ext cx="3459085" cy="431800"/>
                  <a:chOff x="3852663" y="4429125"/>
                  <a:chExt cx="3459085" cy="431800"/>
                </a:xfrm>
              </p:grpSpPr>
              <p:sp>
                <p:nvSpPr>
                  <p:cNvPr id="26" name="TextBox 25"/>
                  <p:cNvSpPr txBox="1"/>
                  <p:nvPr/>
                </p:nvSpPr>
                <p:spPr>
                  <a:xfrm>
                    <a:off x="7074645" y="4458730"/>
                    <a:ext cx="237103"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graphicFrame>
                    <p:nvGraphicFramePr>
                      <p:cNvPr id="28" name="Object 27"/>
                      <p:cNvGraphicFramePr>
                        <a:graphicFrameLocks noChangeAspect="1"/>
                      </p:cNvGraphicFramePr>
                      <p:nvPr>
                        <p:extLst/>
                      </p:nvPr>
                    </p:nvGraphicFramePr>
                    <p:xfrm>
                      <a:off x="3852663" y="4429125"/>
                      <a:ext cx="2984500" cy="431800"/>
                    </p:xfrm>
                    <a:graphic>
                      <a:graphicData uri="http://schemas.openxmlformats.org/presentationml/2006/ole">
                        <mc:AlternateContent>
                          <mc:Choice xmlns:v="urn:schemas-microsoft-com:vml" Requires="v">
                            <p:oleObj spid="_x0000_s398562" name="Equation" r:id="rId15" imgW="2984400" imgH="431640" progId="Equation.DSMT4">
                              <p:embed/>
                            </p:oleObj>
                          </mc:Choice>
                          <mc:Fallback>
                            <p:oleObj name="Equation" r:id="rId15" imgW="2984400" imgH="431640" progId="Equation.DSMT4">
                              <p:embed/>
                              <p:pic>
                                <p:nvPicPr>
                                  <p:cNvPr id="0" name=""/>
                                  <p:cNvPicPr/>
                                  <p:nvPr/>
                                </p:nvPicPr>
                                <p:blipFill>
                                  <a:blip r:embed="rId16"/>
                                  <a:stretch>
                                    <a:fillRect/>
                                  </a:stretch>
                                </p:blipFill>
                                <p:spPr>
                                  <a:xfrm>
                                    <a:off x="3852663" y="4429125"/>
                                    <a:ext cx="2984500" cy="431800"/>
                                  </a:xfrm>
                                  <a:prstGeom prst="rect">
                                    <a:avLst/>
                                  </a:prstGeom>
                                </p:spPr>
                              </p:pic>
                            </p:oleObj>
                          </mc:Fallback>
                        </mc:AlternateContent>
                      </a:graphicData>
                    </a:graphic>
                  </p:graphicFrame>
                </mc:Choice>
                <mc:Fallback xmlns="">
                  <p:graphicFrame>
                    <p:nvGraphicFramePr>
                      <p:cNvPr id="28" name="Object 27"/>
                      <p:cNvGraphicFramePr>
                        <a:graphicFrameLocks noChangeAspect="1"/>
                      </p:cNvGraphicFramePr>
                      <p:nvPr>
                        <p:extLst>
                          <p:ext uri="{D42A27DB-BD31-4B8C-83A1-F6EECF244321}">
                            <p14:modId xmlns:p14="http://schemas.microsoft.com/office/powerpoint/2010/main" val="564118066"/>
                          </p:ext>
                        </p:extLst>
                      </p:nvPr>
                    </p:nvGraphicFramePr>
                    <p:xfrm>
                      <a:off x="3852663" y="4429125"/>
                      <a:ext cx="2984500" cy="431800"/>
                    </p:xfrm>
                    <a:graphic>
                      <a:graphicData uri="http://schemas.openxmlformats.org/presentationml/2006/ole">
                        <mc:AlternateContent>
                          <mc:Choice xmlns:v="urn:schemas-microsoft-com:vml" Requires="v">
                            <p:oleObj spid="_x0000_s338547" name="Equation" r:id="rId17" imgW="2984400" imgH="431640" progId="Equation.DSMT4">
                              <p:embed/>
                            </p:oleObj>
                          </mc:Choice>
                          <mc:Fallback>
                            <p:oleObj name="Equation" r:id="rId17" imgW="2984400" imgH="431640" progId="Equation.DSMT4">
                              <p:embed/>
                              <p:pic>
                                <p:nvPicPr>
                                  <p:cNvPr id="0" name=""/>
                                  <p:cNvPicPr/>
                                  <p:nvPr/>
                                </p:nvPicPr>
                                <p:blipFill>
                                  <a:blip r:embed="rId18"/>
                                  <a:stretch>
                                    <a:fillRect/>
                                  </a:stretch>
                                </p:blipFill>
                                <p:spPr>
                                  <a:xfrm>
                                    <a:off x="3852663" y="4429125"/>
                                    <a:ext cx="2984500" cy="431800"/>
                                  </a:xfrm>
                                  <a:prstGeom prst="rect">
                                    <a:avLst/>
                                  </a:prstGeom>
                                </p:spPr>
                              </p:pic>
                            </p:oleObj>
                          </mc:Fallback>
                        </mc:AlternateContent>
                      </a:graphicData>
                    </a:graphic>
                  </p:graphicFrame>
                </mc:Fallback>
              </mc:AlternateContent>
              <p:cxnSp>
                <p:nvCxnSpPr>
                  <p:cNvPr id="29" name="Straight Arrow Connector 28"/>
                  <p:cNvCxnSpPr>
                    <a:stCxn id="28" idx="3"/>
                    <a:endCxn id="26" idx="1"/>
                  </p:cNvCxnSpPr>
                  <p:nvPr/>
                </p:nvCxnSpPr>
                <p:spPr>
                  <a:xfrm flipV="1">
                    <a:off x="6837163" y="4643396"/>
                    <a:ext cx="237482" cy="162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450809" y="5239902"/>
                  <a:ext cx="586195" cy="369332"/>
                </a:xfrm>
                <a:prstGeom prst="rect">
                  <a:avLst/>
                </a:prstGeom>
                <a:noFill/>
              </p:spPr>
              <p:txBody>
                <a:bodyPr wrap="square" rtlCol="0">
                  <a:spAutoFit/>
                </a:bodyPr>
                <a:lstStyle/>
                <a:p>
                  <a:r>
                    <a:rPr lang="en-US" dirty="0"/>
                    <a:t>den</a:t>
                  </a:r>
                </a:p>
              </p:txBody>
            </p:sp>
            <p:sp>
              <p:nvSpPr>
                <p:cNvPr id="30" name="TextBox 29"/>
                <p:cNvSpPr txBox="1"/>
                <p:nvPr/>
              </p:nvSpPr>
              <p:spPr>
                <a:xfrm>
                  <a:off x="6956446" y="5242415"/>
                  <a:ext cx="818033" cy="369332"/>
                </a:xfrm>
                <a:prstGeom prst="rect">
                  <a:avLst/>
                </a:prstGeom>
                <a:noFill/>
              </p:spPr>
              <p:txBody>
                <a:bodyPr wrap="square" rtlCol="0">
                  <a:spAutoFit/>
                </a:bodyPr>
                <a:lstStyle/>
                <a:p>
                  <a:r>
                    <a:rPr lang="en-US" dirty="0" err="1"/>
                    <a:t>num</a:t>
                  </a:r>
                  <a:endParaRPr lang="en-US" dirty="0"/>
                </a:p>
              </p:txBody>
            </p:sp>
          </p:grpSp>
        </p:grpSp>
      </p:grpSp>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7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p:cNvSpPr txBox="1"/>
          <p:nvPr/>
        </p:nvSpPr>
        <p:spPr>
          <a:xfrm>
            <a:off x="345150" y="4439736"/>
            <a:ext cx="8383945" cy="2492990"/>
          </a:xfrm>
          <a:prstGeom prst="rect">
            <a:avLst/>
          </a:prstGeom>
          <a:noFill/>
        </p:spPr>
        <p:txBody>
          <a:bodyPr wrap="square" rtlCol="0">
            <a:spAutoFit/>
          </a:bodyPr>
          <a:lstStyle/>
          <a:p>
            <a:pPr marL="342900" indent="-342900">
              <a:spcAft>
                <a:spcPts val="0"/>
              </a:spcAft>
              <a:buFont typeface="Arial" panose="020B0604020202020204" pitchFamily="34" charset="0"/>
              <a:buChar char="•"/>
            </a:pPr>
            <a:r>
              <a:rPr lang="en-US" sz="2400" dirty="0">
                <a:latin typeface="+mn-lt"/>
              </a:rPr>
              <a:t>Why this controller?</a:t>
            </a:r>
          </a:p>
          <a:p>
            <a:pPr marL="640080" indent="-342900">
              <a:spcAft>
                <a:spcPts val="0"/>
              </a:spcAft>
              <a:buFont typeface="Calibri" panose="020F0502020204030204" pitchFamily="34" charset="0"/>
              <a:buChar char="–"/>
            </a:pPr>
            <a:r>
              <a:rPr lang="en-US" sz="2200" dirty="0">
                <a:latin typeface="+mn-lt"/>
              </a:rPr>
              <a:t>Gain-scheduling PID: perfect gain correction is not strictly guaranteed</a:t>
            </a:r>
          </a:p>
          <a:p>
            <a:pPr marL="640080" indent="-342900">
              <a:spcAft>
                <a:spcPts val="0"/>
              </a:spcAft>
              <a:buFont typeface="Calibri" panose="020F0502020204030204" pitchFamily="34" charset="0"/>
              <a:buChar char="–"/>
            </a:pPr>
            <a:r>
              <a:rPr lang="en-US" sz="2200" dirty="0">
                <a:solidFill>
                  <a:srgbClr val="FF0000"/>
                </a:solidFill>
                <a:latin typeface="+mn-lt"/>
              </a:rPr>
              <a:t>Augmented controller: inner-loop can further reject low frequency disturbance based on the disturbance suppression of the outer-loop.</a:t>
            </a:r>
          </a:p>
          <a:p>
            <a:pPr marL="342900" indent="-342900">
              <a:spcAft>
                <a:spcPts val="300"/>
              </a:spcAft>
              <a:buFont typeface="Wingdings" panose="05000000000000000000" pitchFamily="2" charset="2"/>
              <a:buChar char="ü"/>
            </a:pPr>
            <a:endParaRPr lang="en-US" sz="2200" b="1" i="1" dirty="0"/>
          </a:p>
        </p:txBody>
      </p:sp>
      <p:sp>
        <p:nvSpPr>
          <p:cNvPr id="12" name="Rectangle 58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58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2527300" y="1999093"/>
            <a:ext cx="3273425" cy="224241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4"/>
          </p:nvPr>
        </p:nvSpPr>
        <p:spPr/>
        <p:txBody>
          <a:bodyPr/>
          <a:lstStyle/>
          <a:p>
            <a:fld id="{4A466926-17EF-4CAC-B717-1CD0EBB5093C}" type="slidenum">
              <a:rPr lang="en-US" smtClean="0"/>
              <a:t>33</a:t>
            </a:fld>
            <a:endParaRPr lang="en-US"/>
          </a:p>
        </p:txBody>
      </p:sp>
      <p:sp>
        <p:nvSpPr>
          <p:cNvPr id="37"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Disturbance Observer Based Controller</a:t>
            </a:r>
          </a:p>
        </p:txBody>
      </p:sp>
    </p:spTree>
    <p:extLst>
      <p:ext uri="{BB962C8B-B14F-4D97-AF65-F5344CB8AC3E}">
        <p14:creationId xmlns:p14="http://schemas.microsoft.com/office/powerpoint/2010/main" val="362510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18937" y="-1"/>
            <a:ext cx="8025062"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 </a:t>
            </a:r>
            <a:r>
              <a:rPr lang="en-US" altLang="zh-CN" sz="3200" dirty="0">
                <a:solidFill>
                  <a:schemeClr val="tx1">
                    <a:lumMod val="95000"/>
                    <a:lumOff val="5000"/>
                  </a:schemeClr>
                </a:solidFill>
                <a:cs typeface="Arial" pitchFamily="34" charset="0"/>
              </a:rPr>
              <a:t>5-DOF Linearized Model (Preliminary Result)</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552276" y="1012506"/>
            <a:ext cx="8229600" cy="707886"/>
          </a:xfrm>
          <a:prstGeom prst="rect">
            <a:avLst/>
          </a:prstGeom>
          <a:noFill/>
        </p:spPr>
        <p:txBody>
          <a:bodyPr wrap="square" rtlCol="0">
            <a:spAutoFit/>
          </a:bodyPr>
          <a:lstStyle/>
          <a:p>
            <a:pPr>
              <a:spcAft>
                <a:spcPts val="500"/>
              </a:spcAft>
            </a:pPr>
            <a:r>
              <a:rPr lang="en-US" sz="2000" dirty="0">
                <a:latin typeface="+mn-lt"/>
                <a:cs typeface="Arial" panose="020B0604020202020204" pitchFamily="34" charset="0"/>
              </a:rPr>
              <a:t>5 DOF: Generator DOF, drivetrain torsional </a:t>
            </a:r>
            <a:r>
              <a:rPr lang="en-US" sz="2000" dirty="0" err="1">
                <a:latin typeface="+mn-lt"/>
                <a:cs typeface="Arial" panose="020B0604020202020204" pitchFamily="34" charset="0"/>
              </a:rPr>
              <a:t>flexiblity</a:t>
            </a:r>
            <a:r>
              <a:rPr lang="en-US" sz="2000" dirty="0">
                <a:latin typeface="+mn-lt"/>
                <a:cs typeface="Arial" panose="020B0604020202020204" pitchFamily="34" charset="0"/>
              </a:rPr>
              <a:t> DOF, and first </a:t>
            </a:r>
            <a:r>
              <a:rPr lang="en-US" sz="2000" dirty="0" err="1">
                <a:latin typeface="+mn-lt"/>
                <a:cs typeface="Arial" panose="020B0604020202020204" pitchFamily="34" charset="0"/>
              </a:rPr>
              <a:t>flapwise</a:t>
            </a:r>
            <a:r>
              <a:rPr lang="en-US" sz="2000" dirty="0">
                <a:latin typeface="+mn-lt"/>
                <a:cs typeface="Arial" panose="020B0604020202020204" pitchFamily="34" charset="0"/>
              </a:rPr>
              <a:t> blade mode DOF (three blades)</a:t>
            </a:r>
            <a:endParaRPr lang="en-US" sz="2200" dirty="0">
              <a:latin typeface="+mn-lt"/>
              <a:cs typeface="Arial" panose="020B0604020202020204" pitchFamily="34" charset="0"/>
            </a:endParaRPr>
          </a:p>
        </p:txBody>
      </p:sp>
      <p:grpSp>
        <p:nvGrpSpPr>
          <p:cNvPr id="10" name="Group 9"/>
          <p:cNvGrpSpPr/>
          <p:nvPr/>
        </p:nvGrpSpPr>
        <p:grpSpPr>
          <a:xfrm>
            <a:off x="780228" y="1615119"/>
            <a:ext cx="7447485" cy="4966655"/>
            <a:chOff x="780228" y="1615119"/>
            <a:chExt cx="7447485" cy="4966655"/>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163" y="1615119"/>
              <a:ext cx="3559500" cy="2665196"/>
            </a:xfrm>
            <a:prstGeom prst="rect">
              <a:avLst/>
            </a:prstGeom>
            <a:noFill/>
            <a:ln>
              <a:noFill/>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163" y="1634169"/>
              <a:ext cx="3559500" cy="2665196"/>
            </a:xfrm>
            <a:prstGeom prst="rect">
              <a:avLst/>
            </a:prstGeom>
            <a:noFill/>
            <a:ln>
              <a:noFill/>
            </a:ln>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228" y="4073609"/>
              <a:ext cx="3671370" cy="2508165"/>
            </a:xfrm>
            <a:prstGeom prst="rect">
              <a:avLst/>
            </a:prstGeom>
            <a:noFill/>
            <a:ln>
              <a:noFill/>
            </a:ln>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9163" y="4085989"/>
              <a:ext cx="3578550" cy="2467210"/>
            </a:xfrm>
            <a:prstGeom prst="rect">
              <a:avLst/>
            </a:prstGeom>
            <a:noFill/>
            <a:ln>
              <a:noFill/>
            </a:ln>
          </p:spPr>
        </p:pic>
      </p:grpSp>
      <p:sp>
        <p:nvSpPr>
          <p:cNvPr id="7" name="Rectangle 10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Slide Number Placeholder 16"/>
          <p:cNvSpPr>
            <a:spLocks noGrp="1"/>
          </p:cNvSpPr>
          <p:nvPr>
            <p:ph type="sldNum" sz="quarter" idx="4"/>
          </p:nvPr>
        </p:nvSpPr>
        <p:spPr/>
        <p:txBody>
          <a:bodyPr/>
          <a:lstStyle/>
          <a:p>
            <a:fld id="{4A466926-17EF-4CAC-B717-1CD0EBB5093C}" type="slidenum">
              <a:rPr lang="en-US" smtClean="0"/>
              <a:t>34</a:t>
            </a:fld>
            <a:endParaRPr lang="en-US"/>
          </a:p>
        </p:txBody>
      </p:sp>
      <p:sp>
        <p:nvSpPr>
          <p:cNvPr id="4" name="Rectangle 3"/>
          <p:cNvSpPr/>
          <p:nvPr/>
        </p:nvSpPr>
        <p:spPr>
          <a:xfrm>
            <a:off x="5105719" y="4268283"/>
            <a:ext cx="2152331" cy="1956816"/>
          </a:xfrm>
          <a:prstGeom prst="rect">
            <a:avLst/>
          </a:prstGeom>
          <a:solidFill>
            <a:srgbClr val="00B0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05719" y="1836630"/>
            <a:ext cx="2762934" cy="629844"/>
          </a:xfrm>
          <a:prstGeom prst="rect">
            <a:avLst/>
          </a:prstGeom>
          <a:solidFill>
            <a:srgbClr val="00B0F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38457" y="6093490"/>
            <a:ext cx="7445549" cy="461665"/>
          </a:xfrm>
          <a:prstGeom prst="rect">
            <a:avLst/>
          </a:prstGeom>
          <a:solidFill>
            <a:srgbClr val="FFFF00"/>
          </a:solidFill>
        </p:spPr>
        <p:txBody>
          <a:bodyPr wrap="square" rtlCol="0">
            <a:spAutoFit/>
          </a:bodyPr>
          <a:lstStyle/>
          <a:p>
            <a:r>
              <a:rPr lang="en-US" sz="2400" dirty="0">
                <a:latin typeface="+mn-lt"/>
              </a:rPr>
              <a:t>Further analysis is needed to deal with the nonlinearities</a:t>
            </a:r>
          </a:p>
        </p:txBody>
      </p:sp>
    </p:spTree>
    <p:extLst>
      <p:ext uri="{BB962C8B-B14F-4D97-AF65-F5344CB8AC3E}">
        <p14:creationId xmlns:p14="http://schemas.microsoft.com/office/powerpoint/2010/main" val="16345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35</a:t>
            </a:fld>
            <a:endParaRPr lang="en-US" dirty="0"/>
          </a:p>
        </p:txBody>
      </p:sp>
      <p:sp>
        <p:nvSpPr>
          <p:cNvPr id="3"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Future Work Plan - Task 2</a:t>
            </a:r>
          </a:p>
        </p:txBody>
      </p:sp>
      <p:sp>
        <p:nvSpPr>
          <p:cNvPr id="11" name="TextBox 10"/>
          <p:cNvSpPr txBox="1"/>
          <p:nvPr/>
        </p:nvSpPr>
        <p:spPr>
          <a:xfrm>
            <a:off x="577515" y="991575"/>
            <a:ext cx="786865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Individual pitch control to mitigate periodic loads </a:t>
            </a:r>
          </a:p>
        </p:txBody>
      </p:sp>
      <p:sp>
        <p:nvSpPr>
          <p:cNvPr id="13" name="Rectangle 12"/>
          <p:cNvSpPr/>
          <p:nvPr/>
        </p:nvSpPr>
        <p:spPr>
          <a:xfrm>
            <a:off x="796590" y="1812622"/>
            <a:ext cx="7938336" cy="400110"/>
          </a:xfrm>
          <a:prstGeom prst="rect">
            <a:avLst/>
          </a:prstGeom>
        </p:spPr>
        <p:txBody>
          <a:bodyPr wrap="square">
            <a:spAutoFit/>
          </a:bodyPr>
          <a:lstStyle/>
          <a:p>
            <a:pPr marL="342900" indent="-342900">
              <a:buFont typeface="Calibri" panose="020F0502020204030204" pitchFamily="34" charset="0"/>
              <a:buChar char="–"/>
            </a:pPr>
            <a:r>
              <a:rPr lang="en-US" sz="2000" dirty="0">
                <a:latin typeface="+mn-lt"/>
              </a:rPr>
              <a:t>Asymmetrical loads: caused by wind shear and tower shadow effects</a:t>
            </a:r>
          </a:p>
        </p:txBody>
      </p:sp>
      <p:sp>
        <p:nvSpPr>
          <p:cNvPr id="14" name="TextBox 13"/>
          <p:cNvSpPr txBox="1"/>
          <p:nvPr/>
        </p:nvSpPr>
        <p:spPr>
          <a:xfrm>
            <a:off x="6362731" y="2320587"/>
            <a:ext cx="1398671" cy="400110"/>
          </a:xfrm>
          <a:prstGeom prst="rect">
            <a:avLst/>
          </a:prstGeom>
          <a:noFill/>
        </p:spPr>
        <p:txBody>
          <a:bodyPr wrap="square" rtlCol="0">
            <a:spAutoFit/>
          </a:bodyPr>
          <a:lstStyle/>
          <a:p>
            <a:r>
              <a:rPr lang="en-US" sz="2000" dirty="0">
                <a:solidFill>
                  <a:srgbClr val="FF0000"/>
                </a:solidFill>
                <a:latin typeface="+mn-lt"/>
              </a:rPr>
              <a:t>Wind shear</a:t>
            </a: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58771"/>
          <a:stretch/>
        </p:blipFill>
        <p:spPr>
          <a:xfrm>
            <a:off x="6228644" y="2673072"/>
            <a:ext cx="1769679" cy="2584566"/>
          </a:xfrm>
          <a:prstGeom prst="rect">
            <a:avLst/>
          </a:prstGeom>
        </p:spPr>
      </p:pic>
      <p:pic>
        <p:nvPicPr>
          <p:cNvPr id="386153" name="Picture 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229" y="5645173"/>
            <a:ext cx="2218574" cy="414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900005" y="2749242"/>
            <a:ext cx="3639209" cy="1531499"/>
            <a:chOff x="900005" y="2592826"/>
            <a:chExt cx="3639209" cy="1531499"/>
          </a:xfrm>
        </p:grpSpPr>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b="23088"/>
            <a:stretch/>
          </p:blipFill>
          <p:spPr>
            <a:xfrm>
              <a:off x="900005" y="2592826"/>
              <a:ext cx="1493423" cy="1531499"/>
            </a:xfrm>
            <a:prstGeom prst="rect">
              <a:avLst/>
            </a:prstGeom>
          </p:spPr>
        </p:pic>
        <p:cxnSp>
          <p:nvCxnSpPr>
            <p:cNvPr id="21" name="Straight Arrow Connector 20"/>
            <p:cNvCxnSpPr/>
            <p:nvPr/>
          </p:nvCxnSpPr>
          <p:spPr>
            <a:xfrm>
              <a:off x="945482" y="3219450"/>
              <a:ext cx="54022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902619" y="2873250"/>
              <a:ext cx="658372" cy="338554"/>
            </a:xfrm>
            <a:prstGeom prst="rect">
              <a:avLst/>
            </a:prstGeom>
            <a:noFill/>
          </p:spPr>
          <p:txBody>
            <a:bodyPr wrap="square" rtlCol="0">
              <a:spAutoFit/>
            </a:bodyPr>
            <a:lstStyle/>
            <a:p>
              <a:r>
                <a:rPr lang="en-US" sz="1600" dirty="0">
                  <a:solidFill>
                    <a:schemeClr val="bg1"/>
                  </a:solidFill>
                  <a:latin typeface="+mn-lt"/>
                </a:rPr>
                <a:t>wind</a:t>
              </a: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b="23088"/>
            <a:stretch/>
          </p:blipFill>
          <p:spPr>
            <a:xfrm>
              <a:off x="2927875" y="2592826"/>
              <a:ext cx="1493423" cy="1531499"/>
            </a:xfrm>
            <a:prstGeom prst="rect">
              <a:avLst/>
            </a:prstGeom>
          </p:spPr>
        </p:pic>
        <p:cxnSp>
          <p:nvCxnSpPr>
            <p:cNvPr id="33" name="Straight Arrow Connector 32"/>
            <p:cNvCxnSpPr/>
            <p:nvPr/>
          </p:nvCxnSpPr>
          <p:spPr>
            <a:xfrm flipH="1">
              <a:off x="3880842" y="3219450"/>
              <a:ext cx="47378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880842" y="2880896"/>
              <a:ext cx="658372" cy="338554"/>
            </a:xfrm>
            <a:prstGeom prst="rect">
              <a:avLst/>
            </a:prstGeom>
            <a:noFill/>
          </p:spPr>
          <p:txBody>
            <a:bodyPr wrap="square" rtlCol="0">
              <a:spAutoFit/>
            </a:bodyPr>
            <a:lstStyle/>
            <a:p>
              <a:r>
                <a:rPr lang="en-US" sz="1600" dirty="0">
                  <a:solidFill>
                    <a:schemeClr val="bg1"/>
                  </a:solidFill>
                  <a:latin typeface="+mn-lt"/>
                </a:rPr>
                <a:t>wind</a:t>
              </a:r>
            </a:p>
          </p:txBody>
        </p:sp>
      </p:grpSp>
      <p:sp>
        <p:nvSpPr>
          <p:cNvPr id="36" name="TextBox 35"/>
          <p:cNvSpPr txBox="1"/>
          <p:nvPr/>
        </p:nvSpPr>
        <p:spPr>
          <a:xfrm>
            <a:off x="896389" y="4428770"/>
            <a:ext cx="1665682" cy="369332"/>
          </a:xfrm>
          <a:prstGeom prst="rect">
            <a:avLst/>
          </a:prstGeom>
          <a:noFill/>
        </p:spPr>
        <p:txBody>
          <a:bodyPr wrap="square" rtlCol="0">
            <a:spAutoFit/>
          </a:bodyPr>
          <a:lstStyle/>
          <a:p>
            <a:r>
              <a:rPr lang="en-US" dirty="0">
                <a:latin typeface="+mn-lt"/>
              </a:rPr>
              <a:t>upwind turbine</a:t>
            </a:r>
          </a:p>
        </p:txBody>
      </p:sp>
      <p:sp>
        <p:nvSpPr>
          <p:cNvPr id="37" name="TextBox 36"/>
          <p:cNvSpPr txBox="1"/>
          <p:nvPr/>
        </p:nvSpPr>
        <p:spPr>
          <a:xfrm>
            <a:off x="2790825" y="4447140"/>
            <a:ext cx="1905000" cy="369332"/>
          </a:xfrm>
          <a:prstGeom prst="rect">
            <a:avLst/>
          </a:prstGeom>
          <a:noFill/>
        </p:spPr>
        <p:txBody>
          <a:bodyPr wrap="square" rtlCol="0">
            <a:spAutoFit/>
          </a:bodyPr>
          <a:lstStyle/>
          <a:p>
            <a:r>
              <a:rPr lang="en-US" dirty="0">
                <a:latin typeface="+mn-lt"/>
              </a:rPr>
              <a:t>downwind turbine</a:t>
            </a:r>
          </a:p>
        </p:txBody>
      </p:sp>
      <p:sp>
        <p:nvSpPr>
          <p:cNvPr id="38" name="TextBox 37"/>
          <p:cNvSpPr txBox="1"/>
          <p:nvPr/>
        </p:nvSpPr>
        <p:spPr>
          <a:xfrm>
            <a:off x="796590" y="2263407"/>
            <a:ext cx="1696905" cy="400110"/>
          </a:xfrm>
          <a:prstGeom prst="rect">
            <a:avLst/>
          </a:prstGeom>
          <a:noFill/>
        </p:spPr>
        <p:txBody>
          <a:bodyPr wrap="square" rtlCol="0">
            <a:spAutoFit/>
          </a:bodyPr>
          <a:lstStyle/>
          <a:p>
            <a:r>
              <a:rPr lang="en-US" sz="2000" dirty="0">
                <a:solidFill>
                  <a:srgbClr val="FF0000"/>
                </a:solidFill>
                <a:latin typeface="+mn-lt"/>
              </a:rPr>
              <a:t>Tower shadow</a:t>
            </a:r>
          </a:p>
        </p:txBody>
      </p:sp>
      <p:grpSp>
        <p:nvGrpSpPr>
          <p:cNvPr id="4" name="Group 3"/>
          <p:cNvGrpSpPr/>
          <p:nvPr/>
        </p:nvGrpSpPr>
        <p:grpSpPr>
          <a:xfrm>
            <a:off x="1226870" y="4887417"/>
            <a:ext cx="2575152" cy="1624282"/>
            <a:chOff x="4965282" y="4984586"/>
            <a:chExt cx="2575152" cy="1624282"/>
          </a:xfrm>
        </p:grpSpPr>
        <p:pic>
          <p:nvPicPr>
            <p:cNvPr id="39"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t="8659"/>
            <a:stretch/>
          </p:blipFill>
          <p:spPr bwMode="auto">
            <a:xfrm>
              <a:off x="4965282" y="4984586"/>
              <a:ext cx="2472691" cy="1531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5844735" y="6270314"/>
              <a:ext cx="1695699" cy="338554"/>
            </a:xfrm>
            <a:prstGeom prst="rect">
              <a:avLst/>
            </a:prstGeom>
            <a:noFill/>
          </p:spPr>
          <p:txBody>
            <a:bodyPr wrap="square" rtlCol="0">
              <a:spAutoFit/>
            </a:bodyPr>
            <a:lstStyle/>
            <a:p>
              <a:r>
                <a:rPr lang="en-US" sz="1600" dirty="0"/>
                <a:t>Tower top</a:t>
              </a:r>
            </a:p>
          </p:txBody>
        </p:sp>
        <p:cxnSp>
          <p:nvCxnSpPr>
            <p:cNvPr id="41" name="Straight Arrow Connector 40"/>
            <p:cNvCxnSpPr/>
            <p:nvPr/>
          </p:nvCxnSpPr>
          <p:spPr>
            <a:xfrm flipH="1">
              <a:off x="6149535" y="6163547"/>
              <a:ext cx="152400" cy="2135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p:cNvCxnSpPr/>
          <p:nvPr/>
        </p:nvCxnSpPr>
        <p:spPr>
          <a:xfrm>
            <a:off x="889291" y="1624331"/>
            <a:ext cx="855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925043" y="1429176"/>
            <a:ext cx="4547936" cy="400110"/>
          </a:xfrm>
          <a:prstGeom prst="rect">
            <a:avLst/>
          </a:prstGeom>
          <a:noFill/>
        </p:spPr>
        <p:txBody>
          <a:bodyPr wrap="square" rtlCol="0">
            <a:spAutoFit/>
          </a:bodyPr>
          <a:lstStyle/>
          <a:p>
            <a:r>
              <a:rPr lang="en-US" sz="2000" dirty="0">
                <a:latin typeface="+mn-lt"/>
              </a:rPr>
              <a:t>Enabled by hardware improvements</a:t>
            </a:r>
          </a:p>
        </p:txBody>
      </p:sp>
    </p:spTree>
    <p:extLst>
      <p:ext uri="{BB962C8B-B14F-4D97-AF65-F5344CB8AC3E}">
        <p14:creationId xmlns:p14="http://schemas.microsoft.com/office/powerpoint/2010/main" val="2436144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824694798"/>
              </p:ext>
            </p:extLst>
          </p:nvPr>
        </p:nvGraphicFramePr>
        <p:xfrm>
          <a:off x="1643123" y="1004511"/>
          <a:ext cx="5738455" cy="3557964"/>
        </p:xfrm>
        <a:graphic>
          <a:graphicData uri="http://schemas.openxmlformats.org/presentationml/2006/ole">
            <mc:AlternateContent xmlns:mc="http://schemas.openxmlformats.org/markup-compatibility/2006">
              <mc:Choice xmlns:v="urn:schemas-microsoft-com:vml" Requires="v">
                <p:oleObj spid="_x0000_s399439" name="Visio" r:id="rId4" imgW="5191091" imgH="3219480" progId="Visio.Drawing.11">
                  <p:embed/>
                </p:oleObj>
              </mc:Choice>
              <mc:Fallback>
                <p:oleObj name="Visio" r:id="rId4" imgW="5191091" imgH="3219480" progId="Visio.Drawing.11">
                  <p:embed/>
                  <p:pic>
                    <p:nvPicPr>
                      <p:cNvPr id="0" name="Object 3"/>
                      <p:cNvPicPr>
                        <a:picLocks noChangeAspect="1" noChangeArrowheads="1"/>
                      </p:cNvPicPr>
                      <p:nvPr/>
                    </p:nvPicPr>
                    <p:blipFill>
                      <a:blip r:embed="rId5"/>
                      <a:srcRect/>
                      <a:stretch>
                        <a:fillRect/>
                      </a:stretch>
                    </p:blipFill>
                    <p:spPr bwMode="auto">
                      <a:xfrm>
                        <a:off x="1643123" y="1004511"/>
                        <a:ext cx="5738455" cy="3557964"/>
                      </a:xfrm>
                      <a:prstGeom prst="rect">
                        <a:avLst/>
                      </a:prstGeom>
                      <a:noFill/>
                      <a:ln>
                        <a:noFill/>
                      </a:ln>
                    </p:spPr>
                  </p:pic>
                </p:oleObj>
              </mc:Fallback>
            </mc:AlternateContent>
          </a:graphicData>
        </a:graphic>
      </p:graphicFrame>
      <p:sp>
        <p:nvSpPr>
          <p:cNvPr id="12" name="TextBox 11"/>
          <p:cNvSpPr txBox="1"/>
          <p:nvPr/>
        </p:nvSpPr>
        <p:spPr>
          <a:xfrm>
            <a:off x="828674" y="4438650"/>
            <a:ext cx="6619875" cy="240065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latin typeface="+mn-lt"/>
              </a:rPr>
              <a:t>Collective loop: </a:t>
            </a:r>
          </a:p>
          <a:p>
            <a:pPr marL="640080" indent="-342900">
              <a:buFont typeface="Calibri" panose="020F0502020204030204" pitchFamily="34" charset="0"/>
              <a:buChar char="–"/>
            </a:pPr>
            <a:r>
              <a:rPr lang="en-US" sz="2000" dirty="0">
                <a:latin typeface="+mn-lt"/>
              </a:rPr>
              <a:t>GSPI/DOB</a:t>
            </a:r>
          </a:p>
          <a:p>
            <a:pPr marL="640080" indent="-342900">
              <a:buFont typeface="Calibri" panose="020F0502020204030204" pitchFamily="34" charset="0"/>
              <a:buChar char="–"/>
            </a:pPr>
            <a:r>
              <a:rPr lang="en-US" sz="2000" dirty="0">
                <a:latin typeface="+mn-lt"/>
              </a:rPr>
              <a:t>Speed and power regulation</a:t>
            </a:r>
          </a:p>
          <a:p>
            <a:pPr marL="342900" indent="-342900">
              <a:spcBef>
                <a:spcPts val="600"/>
              </a:spcBef>
              <a:buFont typeface="Arial" panose="020B0604020202020204" pitchFamily="34" charset="0"/>
              <a:buChar char="•"/>
            </a:pPr>
            <a:r>
              <a:rPr lang="en-US" sz="2000" dirty="0">
                <a:latin typeface="+mn-lt"/>
              </a:rPr>
              <a:t>Individual loop: </a:t>
            </a:r>
          </a:p>
          <a:p>
            <a:pPr marL="640080" indent="-342900">
              <a:buFont typeface="Calibri" panose="020F0502020204030204" pitchFamily="34" charset="0"/>
              <a:buChar char="–"/>
            </a:pPr>
            <a:r>
              <a:rPr lang="en-US" sz="2000" dirty="0">
                <a:latin typeface="+mn-lt"/>
              </a:rPr>
              <a:t>H infinity control with weighting function selection</a:t>
            </a:r>
          </a:p>
          <a:p>
            <a:pPr marL="640080" indent="-342900">
              <a:buFont typeface="Calibri" panose="020F0502020204030204" pitchFamily="34" charset="0"/>
              <a:buChar char="–"/>
            </a:pPr>
            <a:r>
              <a:rPr lang="en-US" sz="2000" dirty="0">
                <a:latin typeface="+mn-lt"/>
              </a:rPr>
              <a:t>Periodic load mitigation</a:t>
            </a:r>
          </a:p>
          <a:p>
            <a:pPr marL="640080" indent="-342900">
              <a:buFont typeface="Calibri" panose="020F0502020204030204" pitchFamily="34" charset="0"/>
              <a:buChar char="–"/>
            </a:pPr>
            <a:endParaRPr lang="en-US" sz="2000" dirty="0">
              <a:latin typeface="+mn-lt"/>
            </a:endParaRPr>
          </a:p>
        </p:txBody>
      </p:sp>
      <p:sp>
        <p:nvSpPr>
          <p:cNvPr id="18"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Future Work Plan-Task 2</a:t>
            </a:r>
          </a:p>
        </p:txBody>
      </p:sp>
      <p:sp>
        <p:nvSpPr>
          <p:cNvPr id="3" name="Slide Number Placeholder 2"/>
          <p:cNvSpPr>
            <a:spLocks noGrp="1"/>
          </p:cNvSpPr>
          <p:nvPr>
            <p:ph type="sldNum" sz="quarter" idx="10"/>
          </p:nvPr>
        </p:nvSpPr>
        <p:spPr>
          <a:xfrm>
            <a:off x="7007225" y="6350004"/>
            <a:ext cx="2133600" cy="365125"/>
          </a:xfrm>
        </p:spPr>
        <p:txBody>
          <a:bodyPr/>
          <a:lstStyle/>
          <a:p>
            <a:fld id="{99B76EDC-6908-4F48-8349-0A26C7D68549}" type="slidenum">
              <a:rPr lang="en-US" smtClean="0">
                <a:solidFill>
                  <a:schemeClr val="tx1"/>
                </a:solidFill>
              </a:rPr>
              <a:t>36</a:t>
            </a:fld>
            <a:endParaRPr lang="en-US" dirty="0">
              <a:solidFill>
                <a:schemeClr val="tx1"/>
              </a:solidFill>
            </a:endParaRPr>
          </a:p>
        </p:txBody>
      </p:sp>
      <p:sp>
        <p:nvSpPr>
          <p:cNvPr id="4" name="TextBox 3"/>
          <p:cNvSpPr txBox="1"/>
          <p:nvPr/>
        </p:nvSpPr>
        <p:spPr>
          <a:xfrm>
            <a:off x="6407817" y="5124790"/>
            <a:ext cx="2081463" cy="400110"/>
          </a:xfrm>
          <a:prstGeom prst="rect">
            <a:avLst/>
          </a:prstGeom>
          <a:noFill/>
        </p:spPr>
        <p:txBody>
          <a:bodyPr wrap="square" rtlCol="0">
            <a:spAutoFit/>
          </a:bodyPr>
          <a:lstStyle/>
          <a:p>
            <a:r>
              <a:rPr lang="en-US" sz="2000" dirty="0">
                <a:solidFill>
                  <a:srgbClr val="009900"/>
                </a:solidFill>
                <a:latin typeface="+mn-lt"/>
              </a:rPr>
              <a:t>Analysis ongoing</a:t>
            </a:r>
          </a:p>
        </p:txBody>
      </p:sp>
      <p:cxnSp>
        <p:nvCxnSpPr>
          <p:cNvPr id="7" name="Straight Arrow Connector 6"/>
          <p:cNvCxnSpPr/>
          <p:nvPr/>
        </p:nvCxnSpPr>
        <p:spPr>
          <a:xfrm flipV="1">
            <a:off x="5367086" y="5366312"/>
            <a:ext cx="903414" cy="216635"/>
          </a:xfrm>
          <a:prstGeom prst="straightConnector1">
            <a:avLst/>
          </a:prstGeom>
          <a:ln>
            <a:solidFill>
              <a:srgbClr val="0099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31127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5119688" y="4864100"/>
            <a:ext cx="2281237" cy="514350"/>
          </a:xfrm>
          <a:prstGeom prst="rect">
            <a:avLst/>
          </a:prstGeom>
          <a:noFill/>
          <a:ln w="12700">
            <a:noFill/>
            <a:miter lim="800000"/>
            <a:headEnd/>
            <a:tailEnd/>
          </a:ln>
        </p:spPr>
        <p:txBody>
          <a:bodyPr wrap="none" lIns="63500" tIns="25400" rIns="63500" bIns="25400">
            <a:spAutoFit/>
          </a:bodyPr>
          <a:lstStyle/>
          <a:p>
            <a:pPr algn="ctr"/>
            <a:r>
              <a:rPr lang="en-US" altLang="zh-TW" sz="3200" b="1">
                <a:solidFill>
                  <a:srgbClr val="CF0E30"/>
                </a:solidFill>
                <a:latin typeface="Comic Sans MS" pitchFamily="66" charset="0"/>
              </a:rPr>
              <a:t>Questions?</a:t>
            </a:r>
            <a:endParaRPr lang="en-US" altLang="zh-TW">
              <a:latin typeface="Arial" charset="0"/>
              <a:ea typeface="PMingLiU" pitchFamily="18" charset="-120"/>
            </a:endParaRPr>
          </a:p>
        </p:txBody>
      </p:sp>
      <p:pic>
        <p:nvPicPr>
          <p:cNvPr id="4" name="Picture 4" descr="bd00028_"/>
          <p:cNvPicPr>
            <a:picLocks noChangeAspect="1" noChangeArrowheads="1"/>
          </p:cNvPicPr>
          <p:nvPr/>
        </p:nvPicPr>
        <p:blipFill>
          <a:blip r:embed="rId3" cstate="print"/>
          <a:srcRect/>
          <a:stretch>
            <a:fillRect/>
          </a:stretch>
        </p:blipFill>
        <p:spPr bwMode="auto">
          <a:xfrm>
            <a:off x="5003800" y="3644900"/>
            <a:ext cx="887413" cy="869950"/>
          </a:xfrm>
          <a:prstGeom prst="rect">
            <a:avLst/>
          </a:prstGeom>
          <a:noFill/>
          <a:ln w="9525">
            <a:noFill/>
            <a:miter lim="800000"/>
            <a:headEnd/>
            <a:tailEnd/>
          </a:ln>
        </p:spPr>
      </p:pic>
      <p:pic>
        <p:nvPicPr>
          <p:cNvPr id="5" name="Picture 5" descr="bd06663_"/>
          <p:cNvPicPr>
            <a:picLocks noChangeAspect="1" noChangeArrowheads="1"/>
          </p:cNvPicPr>
          <p:nvPr/>
        </p:nvPicPr>
        <p:blipFill>
          <a:blip r:embed="rId4" cstate="print"/>
          <a:srcRect/>
          <a:stretch>
            <a:fillRect/>
          </a:stretch>
        </p:blipFill>
        <p:spPr bwMode="auto">
          <a:xfrm>
            <a:off x="1331913" y="3284538"/>
            <a:ext cx="2914650" cy="2528887"/>
          </a:xfrm>
          <a:prstGeom prst="rect">
            <a:avLst/>
          </a:prstGeom>
          <a:noFill/>
          <a:ln w="9525">
            <a:noFill/>
            <a:miter lim="800000"/>
            <a:headEnd/>
            <a:tailEnd/>
          </a:ln>
        </p:spPr>
      </p:pic>
      <p:sp>
        <p:nvSpPr>
          <p:cNvPr id="6" name="Rectangle 6"/>
          <p:cNvSpPr>
            <a:spLocks noChangeArrowheads="1"/>
          </p:cNvSpPr>
          <p:nvPr/>
        </p:nvSpPr>
        <p:spPr bwMode="auto">
          <a:xfrm>
            <a:off x="1331913" y="1628775"/>
            <a:ext cx="6389687" cy="1430338"/>
          </a:xfrm>
          <a:prstGeom prst="rect">
            <a:avLst/>
          </a:prstGeom>
          <a:solidFill>
            <a:srgbClr val="1F89D1"/>
          </a:solidFill>
          <a:ln w="12700">
            <a:noFill/>
            <a:miter lim="800000"/>
            <a:headEnd/>
            <a:tailEnd/>
          </a:ln>
        </p:spPr>
        <p:txBody>
          <a:bodyPr lIns="90488" tIns="44450" rIns="90488" bIns="44450">
            <a:spAutoFit/>
          </a:bodyPr>
          <a:lstStyle/>
          <a:p>
            <a:pPr algn="ctr"/>
            <a:r>
              <a:rPr lang="en-US" altLang="zh-TW" sz="8800" dirty="0">
                <a:solidFill>
                  <a:srgbClr val="FFFF00"/>
                </a:solidFill>
                <a:latin typeface="Arial" charset="0"/>
              </a:rPr>
              <a:t>The End</a:t>
            </a:r>
            <a:r>
              <a:rPr lang="en-US" altLang="zh-TW" sz="8800" dirty="0">
                <a:solidFill>
                  <a:schemeClr val="bg1"/>
                </a:solidFill>
                <a:latin typeface="Arial" charset="0"/>
              </a:rPr>
              <a:t> </a:t>
            </a:r>
            <a:endParaRPr lang="en-US" altLang="zh-TW" dirty="0">
              <a:latin typeface="Arial" charset="0"/>
              <a:ea typeface="PMingLiU" pitchFamily="18" charset="-120"/>
            </a:endParaRPr>
          </a:p>
        </p:txBody>
      </p:sp>
      <p:sp>
        <p:nvSpPr>
          <p:cNvPr id="7" name="Slide Number Placeholder 6"/>
          <p:cNvSpPr>
            <a:spLocks noGrp="1"/>
          </p:cNvSpPr>
          <p:nvPr>
            <p:ph type="sldNum" sz="quarter" idx="4"/>
          </p:nvPr>
        </p:nvSpPr>
        <p:spPr/>
        <p:txBody>
          <a:bodyPr/>
          <a:lstStyle/>
          <a:p>
            <a:fld id="{4A466926-17EF-4CAC-B717-1CD0EBB5093C}" type="slidenum">
              <a:rPr lang="en-US" smtClean="0"/>
              <a:t>37</a:t>
            </a:fld>
            <a:endParaRPr lang="en-US"/>
          </a:p>
        </p:txBody>
      </p:sp>
    </p:spTree>
    <p:extLst>
      <p:ext uri="{BB962C8B-B14F-4D97-AF65-F5344CB8AC3E}">
        <p14:creationId xmlns:p14="http://schemas.microsoft.com/office/powerpoint/2010/main" val="3802488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94675" y="4590800"/>
            <a:ext cx="3418945" cy="369332"/>
          </a:xfrm>
          <a:prstGeom prst="rect">
            <a:avLst/>
          </a:prstGeom>
        </p:spPr>
        <p:txBody>
          <a:bodyPr wrap="square">
            <a:spAutoFit/>
          </a:bodyPr>
          <a:lstStyle/>
          <a:p>
            <a:r>
              <a:rPr lang="en-US" dirty="0"/>
              <a:t>GSPI collective + PI individual</a:t>
            </a:r>
          </a:p>
        </p:txBody>
      </p:sp>
      <p:graphicFrame>
        <p:nvGraphicFramePr>
          <p:cNvPr id="7" name="Table 6"/>
          <p:cNvGraphicFramePr>
            <a:graphicFrameLocks noGrp="1"/>
          </p:cNvGraphicFramePr>
          <p:nvPr>
            <p:extLst>
              <p:ext uri="{D42A27DB-BD31-4B8C-83A1-F6EECF244321}">
                <p14:modId xmlns:p14="http://schemas.microsoft.com/office/powerpoint/2010/main" val="2584259066"/>
              </p:ext>
            </p:extLst>
          </p:nvPr>
        </p:nvGraphicFramePr>
        <p:xfrm>
          <a:off x="914400" y="5061285"/>
          <a:ext cx="7214617" cy="1414119"/>
        </p:xfrm>
        <a:graphic>
          <a:graphicData uri="http://schemas.openxmlformats.org/drawingml/2006/table">
            <a:tbl>
              <a:tblPr/>
              <a:tblGrid>
                <a:gridCol w="3349447">
                  <a:extLst>
                    <a:ext uri="{9D8B030D-6E8A-4147-A177-3AD203B41FA5}">
                      <a16:colId xmlns:a16="http://schemas.microsoft.com/office/drawing/2014/main" xmlns="" val="20000"/>
                    </a:ext>
                  </a:extLst>
                </a:gridCol>
                <a:gridCol w="1114654">
                  <a:extLst>
                    <a:ext uri="{9D8B030D-6E8A-4147-A177-3AD203B41FA5}">
                      <a16:colId xmlns:a16="http://schemas.microsoft.com/office/drawing/2014/main" xmlns="" val="20001"/>
                    </a:ext>
                  </a:extLst>
                </a:gridCol>
                <a:gridCol w="886054">
                  <a:extLst>
                    <a:ext uri="{9D8B030D-6E8A-4147-A177-3AD203B41FA5}">
                      <a16:colId xmlns:a16="http://schemas.microsoft.com/office/drawing/2014/main" xmlns="" val="20002"/>
                    </a:ext>
                  </a:extLst>
                </a:gridCol>
                <a:gridCol w="780898">
                  <a:extLst>
                    <a:ext uri="{9D8B030D-6E8A-4147-A177-3AD203B41FA5}">
                      <a16:colId xmlns:a16="http://schemas.microsoft.com/office/drawing/2014/main" xmlns="" val="20003"/>
                    </a:ext>
                  </a:extLst>
                </a:gridCol>
                <a:gridCol w="1083564">
                  <a:extLst>
                    <a:ext uri="{9D8B030D-6E8A-4147-A177-3AD203B41FA5}">
                      <a16:colId xmlns:a16="http://schemas.microsoft.com/office/drawing/2014/main" xmlns="" val="20004"/>
                    </a:ext>
                  </a:extLst>
                </a:gridCol>
              </a:tblGrid>
              <a:tr h="377799">
                <a:tc>
                  <a:txBody>
                    <a:bodyPr/>
                    <a:lstStyle/>
                    <a:p>
                      <a:pPr marL="0" marR="0" fontAlgn="t">
                        <a:spcBef>
                          <a:spcPts val="0"/>
                        </a:spcBef>
                        <a:spcAft>
                          <a:spcPts val="0"/>
                        </a:spcAft>
                      </a:pPr>
                      <a:r>
                        <a:rPr lang="en-US" sz="1100" dirty="0">
                          <a:effectLst/>
                          <a:latin typeface="Calibri"/>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effectLst/>
                          <a:latin typeface="Calibri"/>
                        </a:rPr>
                        <a:t>1P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err="1">
                          <a:effectLst/>
                          <a:latin typeface="Calibri"/>
                        </a:rPr>
                        <a:t>2P</a:t>
                      </a:r>
                      <a:endParaRPr lang="en-US" sz="1600" dirty="0">
                        <a:effectLst/>
                        <a:latin typeface="Calibri"/>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3P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n-US" sz="1600">
                          <a:effectLst/>
                          <a:latin typeface="Calibri"/>
                        </a:rPr>
                        <a:t>GSPI collective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64.99(dB)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46.53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41.86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37.05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n-US" sz="1600">
                          <a:effectLst/>
                          <a:latin typeface="Calibri"/>
                        </a:rPr>
                        <a:t>GSPI collective + PI individual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46.46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45.1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41.47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33.16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n-US" sz="1600">
                          <a:effectLst/>
                          <a:latin typeface="Calibri"/>
                        </a:rPr>
                        <a:t>GSPI collective + Hinf individual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solidFill>
                            <a:srgbClr val="FF0000"/>
                          </a:solidFill>
                          <a:effectLst/>
                          <a:latin typeface="Calibri"/>
                        </a:rPr>
                        <a:t>38.22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solidFill>
                            <a:srgbClr val="FF0000"/>
                          </a:solidFill>
                          <a:effectLst/>
                          <a:latin typeface="Calibri"/>
                        </a:rPr>
                        <a:t>32.46</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a:rPr>
                        <a:t>41.97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dirty="0">
                          <a:solidFill>
                            <a:srgbClr val="FF0000"/>
                          </a:solidFill>
                          <a:effectLst/>
                          <a:latin typeface="Calibri"/>
                        </a:rPr>
                        <a:t>29.91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pic>
        <p:nvPicPr>
          <p:cNvPr id="403457" name="Picture 1" descr="40 &#10;_40 &#10;log plot: Amplitude Spectrum &#10;100 &#10;Frequency [Hz] &#10;101 "/>
          <p:cNvPicPr>
            <a:picLocks noChangeAspect="1" noChangeArrowheads="1"/>
          </p:cNvPicPr>
          <p:nvPr/>
        </p:nvPicPr>
        <p:blipFill rotWithShape="1">
          <a:blip r:embed="rId2">
            <a:extLst>
              <a:ext uri="{28A0092B-C50C-407E-A947-70E740481C1C}">
                <a14:useLocalDpi xmlns:a14="http://schemas.microsoft.com/office/drawing/2010/main" val="0"/>
              </a:ext>
            </a:extLst>
          </a:blip>
          <a:srcRect l="3258" r="34797" b="13384"/>
          <a:stretch/>
        </p:blipFill>
        <p:spPr bwMode="auto">
          <a:xfrm>
            <a:off x="2715943" y="912053"/>
            <a:ext cx="4226277" cy="369350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Future Task 2 Preliminary Results</a:t>
            </a:r>
          </a:p>
        </p:txBody>
      </p:sp>
    </p:spTree>
    <p:extLst>
      <p:ext uri="{BB962C8B-B14F-4D97-AF65-F5344CB8AC3E}">
        <p14:creationId xmlns:p14="http://schemas.microsoft.com/office/powerpoint/2010/main" val="4216025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0762495"/>
              </p:ext>
            </p:extLst>
          </p:nvPr>
        </p:nvGraphicFramePr>
        <p:xfrm>
          <a:off x="2024348" y="1495427"/>
          <a:ext cx="5576602" cy="4525959"/>
        </p:xfrm>
        <a:graphic>
          <a:graphicData uri="http://schemas.openxmlformats.org/drawingml/2006/table">
            <a:tbl>
              <a:tblPr firstRow="1" firstCol="1" bandRow="1">
                <a:tableStyleId>{5C22544A-7EE6-4342-B048-85BDC9FD1C3A}</a:tableStyleId>
              </a:tblPr>
              <a:tblGrid>
                <a:gridCol w="993141">
                  <a:extLst>
                    <a:ext uri="{9D8B030D-6E8A-4147-A177-3AD203B41FA5}">
                      <a16:colId xmlns:a16="http://schemas.microsoft.com/office/drawing/2014/main" xmlns="" val="20000"/>
                    </a:ext>
                  </a:extLst>
                </a:gridCol>
                <a:gridCol w="1754536">
                  <a:extLst>
                    <a:ext uri="{9D8B030D-6E8A-4147-A177-3AD203B41FA5}">
                      <a16:colId xmlns:a16="http://schemas.microsoft.com/office/drawing/2014/main" xmlns="" val="20001"/>
                    </a:ext>
                  </a:extLst>
                </a:gridCol>
                <a:gridCol w="742950">
                  <a:extLst>
                    <a:ext uri="{9D8B030D-6E8A-4147-A177-3AD203B41FA5}">
                      <a16:colId xmlns:a16="http://schemas.microsoft.com/office/drawing/2014/main" xmlns="" val="20002"/>
                    </a:ext>
                  </a:extLst>
                </a:gridCol>
                <a:gridCol w="838200">
                  <a:extLst>
                    <a:ext uri="{9D8B030D-6E8A-4147-A177-3AD203B41FA5}">
                      <a16:colId xmlns:a16="http://schemas.microsoft.com/office/drawing/2014/main" xmlns="" val="20003"/>
                    </a:ext>
                  </a:extLst>
                </a:gridCol>
                <a:gridCol w="1247775">
                  <a:extLst>
                    <a:ext uri="{9D8B030D-6E8A-4147-A177-3AD203B41FA5}">
                      <a16:colId xmlns:a16="http://schemas.microsoft.com/office/drawing/2014/main" xmlns="" val="20004"/>
                    </a:ext>
                  </a:extLst>
                </a:gridCol>
              </a:tblGrid>
              <a:tr h="583995">
                <a:tc>
                  <a:txBody>
                    <a:bodyPr/>
                    <a:lstStyle/>
                    <a:p>
                      <a:pPr marL="0" marR="0" algn="ctr">
                        <a:lnSpc>
                          <a:spcPct val="115000"/>
                        </a:lnSpc>
                        <a:spcBef>
                          <a:spcPts val="0"/>
                        </a:spcBef>
                        <a:spcAft>
                          <a:spcPts val="0"/>
                        </a:spcAft>
                      </a:pPr>
                      <a:r>
                        <a:rPr lang="en-US" sz="1400" spc="10" dirty="0">
                          <a:effectLst/>
                        </a:rPr>
                        <a:t>Wind speed</a:t>
                      </a:r>
                      <a:endParaRPr lang="en-US" sz="1400" dirty="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Performance</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GSPI</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DAC</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dirty="0">
                          <a:effectLst/>
                        </a:rPr>
                        <a:t>Adaptive</a:t>
                      </a:r>
                      <a:endParaRPr lang="en-US" sz="1400" dirty="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0"/>
                  </a:ext>
                </a:extLst>
              </a:tr>
              <a:tr h="437996">
                <a:tc rowSpan="3">
                  <a:txBody>
                    <a:bodyPr/>
                    <a:lstStyle/>
                    <a:p>
                      <a:pPr marL="0" marR="0" algn="ctr">
                        <a:lnSpc>
                          <a:spcPct val="115000"/>
                        </a:lnSpc>
                        <a:spcBef>
                          <a:spcPts val="0"/>
                        </a:spcBef>
                        <a:spcAft>
                          <a:spcPts val="0"/>
                        </a:spcAft>
                      </a:pPr>
                      <a:r>
                        <a:rPr lang="en-US" sz="1400" spc="10">
                          <a:effectLst/>
                        </a:rPr>
                        <a:t>15</a:t>
                      </a:r>
                      <a:endParaRPr lang="en-US" sz="1400">
                        <a:effectLst/>
                      </a:endParaRPr>
                    </a:p>
                    <a:p>
                      <a:pPr marL="0" marR="0" algn="ctr">
                        <a:lnSpc>
                          <a:spcPct val="115000"/>
                        </a:lnSpc>
                        <a:spcBef>
                          <a:spcPts val="0"/>
                        </a:spcBef>
                        <a:spcAft>
                          <a:spcPts val="0"/>
                        </a:spcAft>
                      </a:pPr>
                      <a:r>
                        <a:rPr lang="en-US" sz="1400" spc="10">
                          <a:effectLst/>
                        </a:rPr>
                        <a:t>(Case 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pitch rate RMS error</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0.7982</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0.6980</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1"/>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tower fore-aft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0.6224</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0.6224</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2"/>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low speed shaft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1.1212</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1.1212</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3"/>
                  </a:ext>
                </a:extLst>
              </a:tr>
              <a:tr h="437996">
                <a:tc rowSpan="3">
                  <a:txBody>
                    <a:bodyPr/>
                    <a:lstStyle/>
                    <a:p>
                      <a:pPr marL="0" marR="0" algn="ctr">
                        <a:lnSpc>
                          <a:spcPct val="115000"/>
                        </a:lnSpc>
                        <a:spcBef>
                          <a:spcPts val="0"/>
                        </a:spcBef>
                        <a:spcAft>
                          <a:spcPts val="0"/>
                        </a:spcAft>
                      </a:pPr>
                      <a:r>
                        <a:rPr lang="en-US" sz="1400" spc="10">
                          <a:effectLst/>
                        </a:rPr>
                        <a:t>12</a:t>
                      </a:r>
                      <a:endParaRPr lang="en-US" sz="1400">
                        <a:effectLst/>
                      </a:endParaRPr>
                    </a:p>
                    <a:p>
                      <a:pPr marL="0" marR="0" algn="ctr">
                        <a:lnSpc>
                          <a:spcPct val="115000"/>
                        </a:lnSpc>
                        <a:spcBef>
                          <a:spcPts val="0"/>
                        </a:spcBef>
                        <a:spcAft>
                          <a:spcPts val="0"/>
                        </a:spcAft>
                      </a:pPr>
                      <a:r>
                        <a:rPr lang="en-US" sz="1400" spc="10">
                          <a:effectLst/>
                        </a:rPr>
                        <a:t>(Case 2)</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pitch rate RMS error</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0.6983</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0.6637</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4"/>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tower fore-aft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0.3234</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0.3234</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5"/>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low speed shaft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1.0292</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1.0292</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6"/>
                  </a:ext>
                </a:extLst>
              </a:tr>
              <a:tr h="437996">
                <a:tc rowSpan="3">
                  <a:txBody>
                    <a:bodyPr/>
                    <a:lstStyle/>
                    <a:p>
                      <a:pPr marL="0" marR="0" algn="ctr">
                        <a:lnSpc>
                          <a:spcPct val="115000"/>
                        </a:lnSpc>
                        <a:spcBef>
                          <a:spcPts val="0"/>
                        </a:spcBef>
                        <a:spcAft>
                          <a:spcPts val="0"/>
                        </a:spcAft>
                      </a:pPr>
                      <a:r>
                        <a:rPr lang="en-US" sz="1400" spc="10">
                          <a:effectLst/>
                        </a:rPr>
                        <a:t>17</a:t>
                      </a:r>
                      <a:endParaRPr lang="en-US" sz="1400">
                        <a:effectLst/>
                      </a:endParaRPr>
                    </a:p>
                    <a:p>
                      <a:pPr marL="0" marR="0" algn="ctr">
                        <a:lnSpc>
                          <a:spcPct val="115000"/>
                        </a:lnSpc>
                        <a:spcBef>
                          <a:spcPts val="0"/>
                        </a:spcBef>
                        <a:spcAft>
                          <a:spcPts val="0"/>
                        </a:spcAft>
                      </a:pPr>
                      <a:r>
                        <a:rPr lang="en-US" sz="1400" spc="10">
                          <a:effectLst/>
                        </a:rPr>
                        <a:t>(Case 3)</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pitch rate RMS error</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0.7908</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0.6717</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7"/>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tower fore-aft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0.7686</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0.7686</a:t>
                      </a:r>
                      <a:endParaRPr lang="en-US" sz="140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8"/>
                  </a:ext>
                </a:extLst>
              </a:tr>
              <a:tr h="437996">
                <a:tc vMerge="1">
                  <a:txBody>
                    <a:bodyPr/>
                    <a:lstStyle/>
                    <a:p>
                      <a:endParaRPr lang="en-US"/>
                    </a:p>
                  </a:txBody>
                  <a:tcPr/>
                </a:tc>
                <a:tc>
                  <a:txBody>
                    <a:bodyPr/>
                    <a:lstStyle/>
                    <a:p>
                      <a:pPr marL="0" marR="0" algn="ctr">
                        <a:lnSpc>
                          <a:spcPct val="115000"/>
                        </a:lnSpc>
                        <a:spcBef>
                          <a:spcPts val="0"/>
                        </a:spcBef>
                        <a:spcAft>
                          <a:spcPts val="0"/>
                        </a:spcAft>
                      </a:pPr>
                      <a:r>
                        <a:rPr lang="en-US" sz="1400" spc="10">
                          <a:effectLst/>
                        </a:rPr>
                        <a:t>low speed shaft DEL</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a:effectLst/>
                        </a:rPr>
                        <a:t>0.7751</a:t>
                      </a:r>
                      <a:endParaRPr lang="en-US" sz="1400">
                        <a:effectLst/>
                        <a:latin typeface="Calibri"/>
                        <a:ea typeface="宋体"/>
                        <a:cs typeface="Times New Roman"/>
                      </a:endParaRPr>
                    </a:p>
                  </a:txBody>
                  <a:tcPr marL="25968" marR="25968" marT="0" marB="0" anchor="ctr"/>
                </a:tc>
                <a:tc>
                  <a:txBody>
                    <a:bodyPr/>
                    <a:lstStyle/>
                    <a:p>
                      <a:pPr marL="0" marR="0" algn="ctr">
                        <a:lnSpc>
                          <a:spcPct val="115000"/>
                        </a:lnSpc>
                        <a:spcBef>
                          <a:spcPts val="0"/>
                        </a:spcBef>
                        <a:spcAft>
                          <a:spcPts val="0"/>
                        </a:spcAft>
                      </a:pPr>
                      <a:r>
                        <a:rPr lang="en-US" sz="1400" spc="10" dirty="0">
                          <a:effectLst/>
                        </a:rPr>
                        <a:t>0.7751</a:t>
                      </a:r>
                      <a:endParaRPr lang="en-US" sz="1400" dirty="0">
                        <a:effectLst/>
                        <a:latin typeface="Calibri"/>
                        <a:ea typeface="宋体"/>
                        <a:cs typeface="Times New Roman"/>
                      </a:endParaRPr>
                    </a:p>
                  </a:txBody>
                  <a:tcPr marL="25968" marR="25968" marT="0" marB="0" anchor="ctr"/>
                </a:tc>
                <a:extLst>
                  <a:ext uri="{0D108BD9-81ED-4DB2-BD59-A6C34878D82A}">
                    <a16:rowId xmlns:a16="http://schemas.microsoft.com/office/drawing/2014/main" xmlns="" val="10009"/>
                  </a:ext>
                </a:extLst>
              </a:tr>
            </a:tbl>
          </a:graphicData>
        </a:graphic>
      </p:graphicFrame>
      <p:sp>
        <p:nvSpPr>
          <p:cNvPr id="7" name="Rectangle 2"/>
          <p:cNvSpPr>
            <a:spLocks noChangeArrowheads="1"/>
          </p:cNvSpPr>
          <p:nvPr/>
        </p:nvSpPr>
        <p:spPr bwMode="auto">
          <a:xfrm>
            <a:off x="2900363" y="1028329"/>
            <a:ext cx="516731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alibri" pitchFamily="34" charset="0"/>
                <a:ea typeface="Times New Roman" pitchFamily="18" charset="0"/>
                <a:cs typeface="Times New Roman" pitchFamily="18" charset="0"/>
              </a:rPr>
              <a:t>Table 1. Normalized performance comparison in 3 cases.</a:t>
            </a:r>
            <a:endParaRPr kumimoji="0" lang="en-US" altLang="en-US" sz="9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080080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0374" y="3144924"/>
            <a:ext cx="8397577" cy="3541626"/>
          </a:xfrm>
          <a:prstGeom prst="rect">
            <a:avLst/>
          </a:prstGeom>
          <a:noFill/>
        </p:spPr>
        <p:txBody>
          <a:bodyPr wrap="square" rtlCol="0">
            <a:noAutofit/>
          </a:bodyPr>
          <a:lstStyle/>
          <a:p>
            <a:pPr marL="342900" lvl="1" indent="-342900">
              <a:spcAft>
                <a:spcPts val="600"/>
              </a:spcAft>
              <a:buFont typeface="Arial" panose="020B0604020202020204" pitchFamily="34" charset="0"/>
              <a:buChar char="•"/>
            </a:pPr>
            <a:r>
              <a:rPr lang="en-US" sz="2400" dirty="0">
                <a:solidFill>
                  <a:srgbClr val="FF0000"/>
                </a:solidFill>
                <a:latin typeface="+mn-lt"/>
              </a:rPr>
              <a:t>Goal: to reduce the cost of wind energy</a:t>
            </a:r>
          </a:p>
          <a:p>
            <a:pPr marL="342900" lvl="1" indent="-342900">
              <a:spcAft>
                <a:spcPts val="300"/>
              </a:spcAft>
              <a:buFont typeface="Arial" panose="020B0604020202020204" pitchFamily="34" charset="0"/>
              <a:buChar char="•"/>
            </a:pPr>
            <a:r>
              <a:rPr lang="en-US" sz="2400" dirty="0">
                <a:latin typeface="+mn-lt"/>
              </a:rPr>
              <a:t>Complex dynamics</a:t>
            </a:r>
          </a:p>
          <a:p>
            <a:pPr marL="640080" lvl="1" indent="-342900">
              <a:spcAft>
                <a:spcPts val="300"/>
              </a:spcAft>
              <a:buFont typeface="Calibri" panose="020F0502020204030204" pitchFamily="34" charset="0"/>
              <a:buChar char="–"/>
            </a:pPr>
            <a:r>
              <a:rPr lang="en-US" sz="2000" dirty="0">
                <a:latin typeface="+mn-lt"/>
              </a:rPr>
              <a:t>Increased turbine size</a:t>
            </a:r>
          </a:p>
          <a:p>
            <a:pPr marL="640080" lvl="1" indent="-342900">
              <a:spcAft>
                <a:spcPts val="600"/>
              </a:spcAft>
              <a:buFont typeface="Calibri" panose="020F0502020204030204" pitchFamily="34" charset="0"/>
              <a:buChar char="–"/>
            </a:pPr>
            <a:r>
              <a:rPr lang="en-US" sz="2000" dirty="0">
                <a:latin typeface="+mn-lt"/>
              </a:rPr>
              <a:t>Complex structures: airfoil-shaped blades</a:t>
            </a:r>
          </a:p>
          <a:p>
            <a:pPr marL="342900" lvl="1" indent="-342900">
              <a:spcAft>
                <a:spcPts val="300"/>
              </a:spcAft>
              <a:buFont typeface="Arial" panose="020B0604020202020204" pitchFamily="34" charset="0"/>
              <a:buChar char="•"/>
            </a:pPr>
            <a:r>
              <a:rPr lang="en-US" sz="2400" dirty="0">
                <a:latin typeface="+mn-lt"/>
              </a:rPr>
              <a:t>Uncertain environments</a:t>
            </a:r>
          </a:p>
          <a:p>
            <a:pPr marL="640080" indent="-347472">
              <a:spcAft>
                <a:spcPts val="300"/>
              </a:spcAft>
              <a:buFont typeface="Calibri" panose="020F0502020204030204" pitchFamily="34" charset="0"/>
              <a:buChar char="–"/>
            </a:pPr>
            <a:r>
              <a:rPr lang="en-US" sz="2000" dirty="0">
                <a:latin typeface="+mn-lt"/>
              </a:rPr>
              <a:t>Time-varying wind speeds</a:t>
            </a:r>
          </a:p>
          <a:p>
            <a:pPr marL="640080" indent="-342900">
              <a:spcAft>
                <a:spcPts val="600"/>
              </a:spcAft>
              <a:buFont typeface="Calibri" panose="020F0502020204030204" pitchFamily="34" charset="0"/>
              <a:buChar char="–"/>
            </a:pPr>
            <a:r>
              <a:rPr lang="en-US" sz="2000" dirty="0">
                <a:latin typeface="+mn-lt"/>
              </a:rPr>
              <a:t>Weather changes, icing, and assemblage error of turbine</a:t>
            </a:r>
          </a:p>
          <a:p>
            <a:pPr marL="347472" indent="-342900">
              <a:spcAft>
                <a:spcPts val="300"/>
              </a:spcAft>
              <a:buFont typeface="Arial" panose="020B0604020202020204" pitchFamily="34" charset="0"/>
              <a:buChar char="•"/>
            </a:pPr>
            <a:r>
              <a:rPr lang="en-US" sz="2400" dirty="0">
                <a:latin typeface="+mn-lt"/>
              </a:rPr>
              <a:t>Advanced controllers can help reduce </a:t>
            </a:r>
            <a:r>
              <a:rPr lang="en-US" sz="2400" dirty="0">
                <a:solidFill>
                  <a:srgbClr val="0922DD"/>
                </a:solidFill>
                <a:latin typeface="+mn-lt"/>
              </a:rPr>
              <a:t>maintenance cost </a:t>
            </a:r>
            <a:r>
              <a:rPr lang="en-US" sz="2400" dirty="0">
                <a:latin typeface="+mn-lt"/>
              </a:rPr>
              <a:t>and</a:t>
            </a:r>
            <a:r>
              <a:rPr lang="en-US" sz="2400" dirty="0">
                <a:solidFill>
                  <a:srgbClr val="0922DD"/>
                </a:solidFill>
                <a:latin typeface="+mn-lt"/>
              </a:rPr>
              <a:t> </a:t>
            </a:r>
            <a:r>
              <a:rPr lang="en-US" sz="2400" dirty="0">
                <a:latin typeface="+mn-lt"/>
              </a:rPr>
              <a:t>increase</a:t>
            </a:r>
            <a:r>
              <a:rPr lang="en-US" sz="2400" dirty="0">
                <a:solidFill>
                  <a:srgbClr val="0922DD"/>
                </a:solidFill>
                <a:latin typeface="+mn-lt"/>
              </a:rPr>
              <a:t> power capture </a:t>
            </a:r>
          </a:p>
          <a:p>
            <a:pPr marL="297180">
              <a:spcAft>
                <a:spcPts val="300"/>
              </a:spcAft>
            </a:pPr>
            <a:r>
              <a:rPr lang="en-US" sz="2000" dirty="0">
                <a:latin typeface="+mn-lt"/>
              </a:rPr>
              <a:t> </a:t>
            </a:r>
          </a:p>
          <a:p>
            <a:pPr>
              <a:spcAft>
                <a:spcPts val="300"/>
              </a:spcAft>
            </a:pPr>
            <a:endParaRPr lang="en-US" sz="2200" b="1" i="1" dirty="0">
              <a:effectLst>
                <a:outerShdw blurRad="38100" dist="38100" dir="2700000" algn="tl">
                  <a:srgbClr val="000000">
                    <a:alpha val="43137"/>
                  </a:srgbClr>
                </a:outerShdw>
              </a:effectLst>
            </a:endParaRPr>
          </a:p>
          <a:p>
            <a:pPr marL="342900" indent="-342900">
              <a:spcAft>
                <a:spcPts val="300"/>
              </a:spcAft>
              <a:buFont typeface="Wingdings" panose="05000000000000000000" pitchFamily="2" charset="2"/>
              <a:buChar char="§"/>
            </a:pPr>
            <a:endParaRPr lang="en-US" sz="2200" b="1" i="1" dirty="0">
              <a:effectLst>
                <a:outerShdw blurRad="38100" dist="38100" dir="2700000" algn="tl">
                  <a:srgbClr val="000000">
                    <a:alpha val="43137"/>
                  </a:srgbClr>
                </a:outerShdw>
              </a:effectLst>
            </a:endParaRPr>
          </a:p>
        </p:txBody>
      </p:sp>
      <p:grpSp>
        <p:nvGrpSpPr>
          <p:cNvPr id="8" name="Group 7"/>
          <p:cNvGrpSpPr>
            <a:grpSpLocks noChangeAspect="1"/>
          </p:cNvGrpSpPr>
          <p:nvPr/>
        </p:nvGrpSpPr>
        <p:grpSpPr>
          <a:xfrm>
            <a:off x="1570501" y="902476"/>
            <a:ext cx="5665652" cy="2302927"/>
            <a:chOff x="428660" y="838415"/>
            <a:chExt cx="8285358" cy="3367762"/>
          </a:xfrm>
        </p:grpSpPr>
        <p:pic>
          <p:nvPicPr>
            <p:cNvPr id="1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8660" y="838415"/>
              <a:ext cx="6688704" cy="336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0807" y="2818713"/>
              <a:ext cx="256030" cy="83666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7202" y="2172170"/>
              <a:ext cx="436816" cy="1496721"/>
            </a:xfrm>
            <a:prstGeom prst="rect">
              <a:avLst/>
            </a:prstGeom>
          </p:spPr>
        </p:pic>
        <p:cxnSp>
          <p:nvCxnSpPr>
            <p:cNvPr id="20" name="Straight Connector 19"/>
            <p:cNvCxnSpPr/>
            <p:nvPr/>
          </p:nvCxnSpPr>
          <p:spPr>
            <a:xfrm flipH="1">
              <a:off x="3284684" y="2780696"/>
              <a:ext cx="4541223"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993032" y="2171079"/>
              <a:ext cx="2248545" cy="0"/>
            </a:xfrm>
            <a:prstGeom prst="line">
              <a:avLst/>
            </a:prstGeom>
            <a:ln w="95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31"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Challenges of Wind Turbines</a:t>
            </a:r>
          </a:p>
        </p:txBody>
      </p:sp>
      <p:sp>
        <p:nvSpPr>
          <p:cNvPr id="7" name="TextBox 6"/>
          <p:cNvSpPr txBox="1"/>
          <p:nvPr/>
        </p:nvSpPr>
        <p:spPr>
          <a:xfrm>
            <a:off x="7435202" y="2647968"/>
            <a:ext cx="1346651" cy="369332"/>
          </a:xfrm>
          <a:prstGeom prst="rect">
            <a:avLst/>
          </a:prstGeom>
          <a:noFill/>
        </p:spPr>
        <p:txBody>
          <a:bodyPr wrap="none" rtlCol="0">
            <a:spAutoFit/>
          </a:bodyPr>
          <a:lstStyle/>
          <a:p>
            <a:r>
              <a:rPr lang="en-US" dirty="0">
                <a:latin typeface="+mn-lt"/>
              </a:rPr>
              <a:t>Source: DOE</a:t>
            </a:r>
          </a:p>
        </p:txBody>
      </p:sp>
      <p:sp>
        <p:nvSpPr>
          <p:cNvPr id="5" name="Slide Number Placeholder 4"/>
          <p:cNvSpPr>
            <a:spLocks noGrp="1"/>
          </p:cNvSpPr>
          <p:nvPr>
            <p:ph type="sldNum" sz="quarter" idx="4"/>
          </p:nvPr>
        </p:nvSpPr>
        <p:spPr/>
        <p:txBody>
          <a:bodyPr/>
          <a:lstStyle/>
          <a:p>
            <a:fld id="{4A466926-17EF-4CAC-B717-1CD0EBB5093C}" type="slidenum">
              <a:rPr lang="en-US" smtClean="0"/>
              <a:t>4</a:t>
            </a:fld>
            <a:endParaRPr lang="en-US" dirty="0"/>
          </a:p>
        </p:txBody>
      </p:sp>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b="13649"/>
          <a:stretch/>
        </p:blipFill>
        <p:spPr>
          <a:xfrm>
            <a:off x="6107558" y="3712797"/>
            <a:ext cx="2257190" cy="876371"/>
          </a:xfrm>
          <a:prstGeom prst="rect">
            <a:avLst/>
          </a:prstGeom>
        </p:spPr>
      </p:pic>
    </p:spTree>
    <p:extLst>
      <p:ext uri="{BB962C8B-B14F-4D97-AF65-F5344CB8AC3E}">
        <p14:creationId xmlns:p14="http://schemas.microsoft.com/office/powerpoint/2010/main" val="699626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40</a:t>
            </a:fld>
            <a:endParaRPr lang="en-US" dirty="0"/>
          </a:p>
        </p:txBody>
      </p:sp>
      <p:sp>
        <p:nvSpPr>
          <p:cNvPr id="3" name="Title 1"/>
          <p:cNvSpPr txBox="1">
            <a:spLocks/>
          </p:cNvSpPr>
          <p:nvPr/>
        </p:nvSpPr>
        <p:spPr bwMode="auto">
          <a:xfrm>
            <a:off x="1133475" y="-1"/>
            <a:ext cx="8010524"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Stability analysis</a:t>
            </a:r>
          </a:p>
        </p:txBody>
      </p:sp>
      <mc:AlternateContent xmlns:mc="http://schemas.openxmlformats.org/markup-compatibility/2006" xmlns:a14="http://schemas.microsoft.com/office/drawing/2010/main">
        <mc:Choice Requires="a14">
          <p:sp>
            <p:nvSpPr>
              <p:cNvPr id="15" name="Rectangle 13"/>
              <p:cNvSpPr>
                <a:spLocks noChangeArrowheads="1"/>
              </p:cNvSpPr>
              <p:nvPr/>
            </p:nvSpPr>
            <p:spPr bwMode="auto">
              <a:xfrm>
                <a:off x="1114425" y="1391079"/>
                <a:ext cx="7181850" cy="42473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All inputs to the reference model are bounded. </a:t>
                </a:r>
              </a:p>
              <a:p>
                <a:pPr marL="640080" marR="0" lvl="0" indent="-342900" algn="l" defTabSz="914400" rtl="0" eaLnBrk="1" fontAlgn="base" latinLnBrk="0" hangingPunct="1">
                  <a:lnSpc>
                    <a:spcPct val="100000"/>
                  </a:lnSpc>
                  <a:spcBef>
                    <a:spcPct val="0"/>
                  </a:spcBef>
                  <a:spcAft>
                    <a:spcPct val="0"/>
                  </a:spcAft>
                  <a:buClrTx/>
                  <a:buSzTx/>
                  <a:buFont typeface="Calibri" panose="020F0502020204030204" pitchFamily="34" charset="0"/>
                  <a:buChar char="–"/>
                  <a:tabLst/>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the pitch angle input bound :</a:t>
                </a:r>
                <a:r>
                  <a:rPr kumimoji="0" lang="en-US" altLang="en-US" sz="2000" b="0" i="0" u="none" strike="noStrike" cap="none" normalizeH="0" dirty="0">
                    <a:ln>
                      <a:noFill/>
                    </a:ln>
                    <a:solidFill>
                      <a:schemeClr val="tx1"/>
                    </a:solidFill>
                    <a:effectLst/>
                    <a:latin typeface="+mn-lt"/>
                    <a:ea typeface="宋体" pitchFamily="2" charset="-122"/>
                    <a:cs typeface="Times New Roman" pitchFamily="18" charset="0"/>
                  </a:rPr>
                  <a:t> </a:t>
                </a: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the pitch angle limits (0-90 degree). </a:t>
                </a:r>
              </a:p>
              <a:p>
                <a:pPr marL="640080" indent="-342900">
                  <a:spcAft>
                    <a:spcPts val="600"/>
                  </a:spcAft>
                  <a:buFont typeface="Calibri" panose="020F0502020204030204" pitchFamily="34" charset="0"/>
                  <a:buChar char="–"/>
                </a:pPr>
                <a:r>
                  <a:rPr lang="en-US" altLang="en-US" sz="2000" dirty="0">
                    <a:latin typeface="+mn-lt"/>
                    <a:ea typeface="宋体" pitchFamily="2" charset="-122"/>
                    <a:cs typeface="Times New Roman" pitchFamily="18" charset="0"/>
                  </a:rPr>
                  <a:t>The disturbance bound : the wind turbine is stopped to avoid excessive loads when the wind speed exceeds the cut-out value (25 m/s). </a:t>
                </a:r>
                <a:endPar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The reference model (closed-loop DAC)  stable </a:t>
                </a:r>
              </a:p>
              <a:p>
                <a:pPr marL="640080" marR="0" lvl="0" indent="-342900" algn="l" defTabSz="914400" rtl="0" eaLnBrk="0" fontAlgn="base" latinLnBrk="0" hangingPunct="0">
                  <a:lnSpc>
                    <a:spcPct val="100000"/>
                  </a:lnSpc>
                  <a:spcBef>
                    <a:spcPct val="0"/>
                  </a:spcBef>
                  <a:spcAft>
                    <a:spcPts val="600"/>
                  </a:spcAft>
                  <a:buClrTx/>
                  <a:buSzTx/>
                  <a:buFont typeface="Calibri" panose="020F0502020204030204" pitchFamily="34" charset="0"/>
                  <a:buChar char="–"/>
                  <a:tabLst/>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all the eigenvalues of closed-loop system are placed in the left-half </a:t>
                </a:r>
                <a:r>
                  <a:rPr kumimoji="0" lang="en-US" altLang="en-US" sz="2000" b="0" i="1" u="none" strike="noStrike" cap="none" normalizeH="0" baseline="0" dirty="0">
                    <a:ln>
                      <a:noFill/>
                    </a:ln>
                    <a:solidFill>
                      <a:schemeClr val="tx1"/>
                    </a:solidFill>
                    <a:effectLst/>
                    <a:latin typeface="+mn-lt"/>
                    <a:ea typeface="宋体" pitchFamily="2" charset="-122"/>
                    <a:cs typeface="Times New Roman" pitchFamily="18" charset="0"/>
                  </a:rPr>
                  <a:t>s</a:t>
                </a: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-plane.</a:t>
                </a:r>
                <a:endParaRPr kumimoji="0" lang="en-US" altLang="en-US" sz="20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The </a:t>
                </a:r>
                <a:r>
                  <a:rPr lang="en-US" altLang="en-US" sz="2000" dirty="0">
                    <a:latin typeface="+mn-lt"/>
                    <a:ea typeface="宋体" pitchFamily="2" charset="-122"/>
                    <a:cs typeface="Times New Roman" pitchFamily="18" charset="0"/>
                  </a:rPr>
                  <a:t>actual plant</a:t>
                </a: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 system is Strict Positive Real (SPR). </a:t>
                </a:r>
              </a:p>
              <a:p>
                <a:pPr marL="640080" lvl="0" indent="-342900" eaLnBrk="0" hangingPunct="0">
                  <a:buFont typeface="Calibri" panose="020F0502020204030204" pitchFamily="34" charset="0"/>
                  <a:buChar char="–"/>
                </a:pPr>
                <a:r>
                  <a:rPr kumimoji="0" lang="en-US" altLang="en-US" sz="2000" b="0" i="0" u="none" strike="noStrike" cap="none" normalizeH="0" baseline="0" dirty="0">
                    <a:ln>
                      <a:noFill/>
                    </a:ln>
                    <a:solidFill>
                      <a:schemeClr val="tx1"/>
                    </a:solidFill>
                    <a:effectLst/>
                    <a:latin typeface="+mn-lt"/>
                    <a:ea typeface="宋体" pitchFamily="2" charset="-122"/>
                    <a:cs typeface="Times New Roman" pitchFamily="18" charset="0"/>
                  </a:rPr>
                  <a:t>the transfer function </a:t>
                </a:r>
                <a14:m>
                  <m:oMath xmlns:m="http://schemas.openxmlformats.org/officeDocument/2006/math">
                    <m:sSup>
                      <m:sSupPr>
                        <m:ctrlPr>
                          <a:rPr kumimoji="0" lang="en-US" altLang="en-US" sz="2000" b="0" i="1" u="none" strike="noStrike" cap="none" normalizeH="0" baseline="0" smtClean="0">
                            <a:ln>
                              <a:noFill/>
                            </a:ln>
                            <a:solidFill>
                              <a:schemeClr val="tx1"/>
                            </a:solidFill>
                            <a:effectLst/>
                            <a:latin typeface="Cambria Math"/>
                            <a:ea typeface="宋体" pitchFamily="2" charset="-122"/>
                            <a:cs typeface="Times New Roman" pitchFamily="18" charset="0"/>
                          </a:rPr>
                        </m:ctrlPr>
                      </m:sSupPr>
                      <m:e>
                        <m:r>
                          <a:rPr kumimoji="0" lang="en-US" altLang="en-US" sz="2000" b="1" i="0" u="none" strike="noStrike" cap="none" normalizeH="0" baseline="0" smtClean="0">
                            <a:ln>
                              <a:noFill/>
                            </a:ln>
                            <a:solidFill>
                              <a:schemeClr val="tx1"/>
                            </a:solidFill>
                            <a:effectLst/>
                            <a:latin typeface="Cambria Math"/>
                            <a:ea typeface="宋体" pitchFamily="2" charset="-122"/>
                            <a:cs typeface="Times New Roman" pitchFamily="18" charset="0"/>
                          </a:rPr>
                          <m:t>𝐂</m:t>
                        </m:r>
                        <m:d>
                          <m:dPr>
                            <m:ctrlPr>
                              <a:rPr kumimoji="0" lang="en-US" altLang="en-US" sz="2000" b="0" i="1" u="none" strike="noStrike" cap="none" normalizeH="0" baseline="0" smtClean="0">
                                <a:ln>
                                  <a:noFill/>
                                </a:ln>
                                <a:solidFill>
                                  <a:schemeClr val="tx1"/>
                                </a:solidFill>
                                <a:effectLst/>
                                <a:latin typeface="Cambria Math"/>
                                <a:ea typeface="宋体" pitchFamily="2" charset="-122"/>
                                <a:cs typeface="Times New Roman" pitchFamily="18" charset="0"/>
                              </a:rPr>
                            </m:ctrlPr>
                          </m:dPr>
                          <m:e>
                            <m:r>
                              <a:rPr kumimoji="0" lang="en-US" altLang="en-US" sz="2000" b="0" i="1" u="none" strike="noStrike" cap="none" normalizeH="0" baseline="0" smtClean="0">
                                <a:ln>
                                  <a:noFill/>
                                </a:ln>
                                <a:solidFill>
                                  <a:schemeClr val="tx1"/>
                                </a:solidFill>
                                <a:effectLst/>
                                <a:latin typeface="Cambria Math"/>
                                <a:ea typeface="宋体" pitchFamily="2" charset="-122"/>
                                <a:cs typeface="Times New Roman" pitchFamily="18" charset="0"/>
                              </a:rPr>
                              <m:t>𝑠</m:t>
                            </m:r>
                            <m:r>
                              <a:rPr kumimoji="0" lang="en-US" altLang="en-US" sz="2000" b="1" i="0" u="none" strike="noStrike" cap="none" normalizeH="0" baseline="0" smtClean="0">
                                <a:ln>
                                  <a:noFill/>
                                </a:ln>
                                <a:solidFill>
                                  <a:schemeClr val="tx1"/>
                                </a:solidFill>
                                <a:effectLst/>
                                <a:latin typeface="Cambria Math"/>
                                <a:ea typeface="宋体" pitchFamily="2" charset="-122"/>
                                <a:cs typeface="Times New Roman" pitchFamily="18" charset="0"/>
                              </a:rPr>
                              <m:t>𝐈</m:t>
                            </m:r>
                            <m:r>
                              <a:rPr kumimoji="0" lang="en-US" altLang="en-US" sz="2000" b="0" i="1" u="none" strike="noStrike" cap="none" normalizeH="0" baseline="0" smtClean="0">
                                <a:ln>
                                  <a:noFill/>
                                </a:ln>
                                <a:solidFill>
                                  <a:schemeClr val="tx1"/>
                                </a:solidFill>
                                <a:effectLst/>
                                <a:latin typeface="Cambria Math"/>
                                <a:ea typeface="宋体" pitchFamily="2" charset="-122"/>
                                <a:cs typeface="Times New Roman" pitchFamily="18" charset="0"/>
                              </a:rPr>
                              <m:t>−</m:t>
                            </m:r>
                            <m:r>
                              <a:rPr kumimoji="0" lang="en-US" altLang="en-US" sz="2000" b="1" i="0" u="none" strike="noStrike" cap="none" normalizeH="0" baseline="0" smtClean="0">
                                <a:ln>
                                  <a:noFill/>
                                </a:ln>
                                <a:solidFill>
                                  <a:schemeClr val="tx1"/>
                                </a:solidFill>
                                <a:effectLst/>
                                <a:latin typeface="Cambria Math"/>
                                <a:ea typeface="宋体" pitchFamily="2" charset="-122"/>
                                <a:cs typeface="Times New Roman" pitchFamily="18" charset="0"/>
                              </a:rPr>
                              <m:t>𝐀</m:t>
                            </m:r>
                          </m:e>
                        </m:d>
                      </m:e>
                      <m:sup>
                        <m:r>
                          <a:rPr kumimoji="0" lang="en-US" altLang="en-US" sz="2000" b="0" i="1" u="none" strike="noStrike" cap="none" normalizeH="0" baseline="0" smtClean="0">
                            <a:ln>
                              <a:noFill/>
                            </a:ln>
                            <a:solidFill>
                              <a:schemeClr val="tx1"/>
                            </a:solidFill>
                            <a:effectLst/>
                            <a:latin typeface="Cambria Math"/>
                            <a:ea typeface="宋体" pitchFamily="2" charset="-122"/>
                            <a:cs typeface="Times New Roman" pitchFamily="18" charset="0"/>
                          </a:rPr>
                          <m:t>−1</m:t>
                        </m:r>
                      </m:sup>
                    </m:sSup>
                    <m:r>
                      <a:rPr kumimoji="0" lang="en-US" altLang="en-US" sz="2000" b="1" i="0" u="none" strike="noStrike" cap="none" normalizeH="0" baseline="0" smtClean="0">
                        <a:ln>
                          <a:noFill/>
                        </a:ln>
                        <a:solidFill>
                          <a:schemeClr val="tx1"/>
                        </a:solidFill>
                        <a:effectLst/>
                        <a:latin typeface="Cambria Math"/>
                        <a:ea typeface="宋体" pitchFamily="2" charset="-122"/>
                        <a:cs typeface="Times New Roman" pitchFamily="18" charset="0"/>
                      </a:rPr>
                      <m:t>𝐁</m:t>
                    </m:r>
                  </m:oMath>
                </a14:m>
                <a:r>
                  <a:rPr lang="en-US" altLang="en-US" sz="2000" dirty="0">
                    <a:latin typeface="+mn-lt"/>
                    <a:ea typeface="宋体" pitchFamily="2" charset="-122"/>
                    <a:cs typeface="Times New Roman" pitchFamily="18" charset="0"/>
                  </a:rPr>
                  <a:t>  is Strictly Positive Real.</a:t>
                </a:r>
              </a:p>
              <a:p>
                <a:pPr marL="640080" indent="-342900" eaLnBrk="0" hangingPunct="0">
                  <a:buFont typeface="Calibri" panose="020F0502020204030204" pitchFamily="34" charset="0"/>
                  <a:buChar char="–"/>
                </a:pPr>
                <a:r>
                  <a:rPr lang="en-US" altLang="en-US" sz="2000" dirty="0">
                    <a:latin typeface="+mn-lt"/>
                    <a:ea typeface="宋体" pitchFamily="2" charset="-122"/>
                    <a:cs typeface="Times New Roman" pitchFamily="18" charset="0"/>
                  </a:rPr>
                  <a:t>The linearized model has been examined at different operating points to validate this condition.   </a:t>
                </a:r>
                <a:endParaRPr kumimoji="0" lang="en-US" altLang="en-US" sz="2000" b="0" i="0" u="none" strike="noStrike" cap="none" normalizeH="0" baseline="0" dirty="0">
                  <a:ln>
                    <a:noFill/>
                  </a:ln>
                  <a:solidFill>
                    <a:schemeClr val="tx1"/>
                  </a:solidFill>
                  <a:effectLst/>
                  <a:latin typeface="+mn-lt"/>
                </a:endParaRPr>
              </a:p>
            </p:txBody>
          </p:sp>
        </mc:Choice>
        <mc:Fallback xmlns="">
          <p:sp>
            <p:nvSpPr>
              <p:cNvPr id="15" name="Rectangle 13"/>
              <p:cNvSpPr>
                <a:spLocks noRot="1" noChangeAspect="1" noMove="1" noResize="1" noEditPoints="1" noAdjustHandles="1" noChangeArrowheads="1" noChangeShapeType="1" noTextEdit="1"/>
              </p:cNvSpPr>
              <p:nvPr/>
            </p:nvSpPr>
            <p:spPr bwMode="auto">
              <a:xfrm>
                <a:off x="1114425" y="1391079"/>
                <a:ext cx="7181850" cy="4247317"/>
              </a:xfrm>
              <a:prstGeom prst="rect">
                <a:avLst/>
              </a:prstGeom>
              <a:blipFill rotWithShape="1">
                <a:blip r:embed="rId3"/>
                <a:stretch>
                  <a:fillRect l="-764" t="-143" r="-764" b="-21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TextBox 3"/>
          <p:cNvSpPr txBox="1"/>
          <p:nvPr/>
        </p:nvSpPr>
        <p:spPr>
          <a:xfrm>
            <a:off x="1159029" y="5880691"/>
            <a:ext cx="6914451"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 Frost, S.A., </a:t>
            </a:r>
            <a:r>
              <a:rPr lang="en-US" sz="1600" dirty="0" err="1">
                <a:latin typeface="Times New Roman" panose="02020603050405020304" pitchFamily="18" charset="0"/>
                <a:cs typeface="Times New Roman" panose="02020603050405020304" pitchFamily="18" charset="0"/>
              </a:rPr>
              <a:t>Balas</a:t>
            </a:r>
            <a:r>
              <a:rPr lang="en-US" sz="1600" dirty="0">
                <a:latin typeface="Times New Roman" panose="02020603050405020304" pitchFamily="18" charset="0"/>
                <a:cs typeface="Times New Roman" panose="02020603050405020304" pitchFamily="18" charset="0"/>
              </a:rPr>
              <a:t>, M.J., and Wright, A.D., </a:t>
            </a:r>
            <a:r>
              <a:rPr lang="en-US" sz="1600" i="1" dirty="0">
                <a:latin typeface="Times New Roman" panose="02020603050405020304" pitchFamily="18" charset="0"/>
                <a:cs typeface="Times New Roman" panose="02020603050405020304" pitchFamily="18" charset="0"/>
              </a:rPr>
              <a:t>International Journal of Robust and Nonlinear Control</a:t>
            </a:r>
            <a:r>
              <a:rPr lang="en-US" sz="1600" dirty="0">
                <a:latin typeface="Times New Roman" panose="02020603050405020304" pitchFamily="18" charset="0"/>
                <a:cs typeface="Times New Roman" panose="02020603050405020304" pitchFamily="18" charset="0"/>
              </a:rPr>
              <a:t>,  2009.</a:t>
            </a:r>
          </a:p>
        </p:txBody>
      </p:sp>
    </p:spTree>
    <p:extLst>
      <p:ext uri="{BB962C8B-B14F-4D97-AF65-F5344CB8AC3E}">
        <p14:creationId xmlns:p14="http://schemas.microsoft.com/office/powerpoint/2010/main" val="1002334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41</a:t>
            </a:fld>
            <a:endParaRPr lang="en-US" dirty="0"/>
          </a:p>
        </p:txBody>
      </p:sp>
      <p:pic>
        <p:nvPicPr>
          <p:cNvPr id="403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149" y="1603800"/>
            <a:ext cx="644842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346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650"/>
          <a:stretch/>
        </p:blipFill>
        <p:spPr bwMode="auto">
          <a:xfrm>
            <a:off x="1171924" y="3969833"/>
            <a:ext cx="6724650" cy="1652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783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904875"/>
            <a:ext cx="468630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 y="1266825"/>
            <a:ext cx="18097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99" y="1976437"/>
            <a:ext cx="15525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1347787"/>
            <a:ext cx="23145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1924050"/>
            <a:ext cx="19335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 y="2538412"/>
            <a:ext cx="36861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175" y="3109912"/>
            <a:ext cx="53340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5862" y="3862387"/>
            <a:ext cx="18192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215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5175" y="3862387"/>
            <a:ext cx="1485900"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2164" y="1066800"/>
            <a:ext cx="2984680" cy="204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2474" y="4705350"/>
            <a:ext cx="26860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2"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1425" y="4933950"/>
            <a:ext cx="201930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3"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036" y="5676900"/>
            <a:ext cx="2828925"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3174"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5700" y="5591175"/>
            <a:ext cx="281940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Gain Scheduling PID</a:t>
            </a:r>
          </a:p>
        </p:txBody>
      </p:sp>
      <mc:AlternateContent xmlns:mc="http://schemas.openxmlformats.org/markup-compatibility/2006" xmlns:a14="http://schemas.microsoft.com/office/drawing/2010/main">
        <mc:Choice Requires="a14">
          <p:sp>
            <p:nvSpPr>
              <p:cNvPr id="2" name="TextBox 1"/>
              <p:cNvSpPr txBox="1"/>
              <p:nvPr/>
            </p:nvSpPr>
            <p:spPr>
              <a:xfrm>
                <a:off x="6515100" y="3368869"/>
                <a:ext cx="1958340" cy="669992"/>
              </a:xfrm>
              <a:prstGeom prst="rect">
                <a:avLst/>
              </a:prstGeom>
              <a:noFill/>
            </p:spPr>
            <p:txBody>
              <a:bodyPr wrap="squar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𝑃</m:t>
                        </m:r>
                      </m:e>
                      <m:sub>
                        <m:r>
                          <a:rPr lang="en-US" b="0" i="1" smtClean="0">
                            <a:latin typeface="Cambria Math"/>
                          </a:rPr>
                          <m:t>0</m:t>
                        </m:r>
                      </m:sub>
                    </m:sSub>
                  </m:oMath>
                </a14:m>
                <a:r>
                  <a:rPr lang="en-US" dirty="0"/>
                  <a:t>: rated power</a:t>
                </a:r>
              </a:p>
              <a:p>
                <a:r>
                  <a:rPr lang="en-US" sz="1600" i="1" dirty="0"/>
                  <a:t> </a:t>
                </a:r>
                <a14:m>
                  <m:oMath xmlns:m="http://schemas.openxmlformats.org/officeDocument/2006/math">
                    <m:r>
                      <a:rPr lang="en-US" b="0" i="1" smtClean="0">
                        <a:latin typeface="Cambria Math"/>
                      </a:rPr>
                      <m:t>𝑃</m:t>
                    </m:r>
                  </m:oMath>
                </a14:m>
                <a:r>
                  <a:rPr lang="en-US" dirty="0"/>
                  <a:t>: power</a:t>
                </a:r>
              </a:p>
            </p:txBody>
          </p:sp>
        </mc:Choice>
        <mc:Fallback xmlns="">
          <p:sp>
            <p:nvSpPr>
              <p:cNvPr id="2" name="TextBox 1"/>
              <p:cNvSpPr txBox="1">
                <a:spLocks noRot="1" noChangeAspect="1" noMove="1" noResize="1" noEditPoints="1" noAdjustHandles="1" noChangeArrowheads="1" noChangeShapeType="1" noTextEdit="1"/>
              </p:cNvSpPr>
              <p:nvPr/>
            </p:nvSpPr>
            <p:spPr>
              <a:xfrm>
                <a:off x="6515100" y="3368869"/>
                <a:ext cx="1958340" cy="669992"/>
              </a:xfrm>
              <a:prstGeom prst="rect">
                <a:avLst/>
              </a:prstGeom>
              <a:blipFill rotWithShape="1">
                <a:blip r:embed="rId16"/>
                <a:stretch>
                  <a:fillRect t="-4545" b="-10000"/>
                </a:stretch>
              </a:blipFill>
            </p:spPr>
            <p:txBody>
              <a:bodyPr/>
              <a:lstStyle/>
              <a:p>
                <a:r>
                  <a:rPr lang="en-US">
                    <a:noFill/>
                  </a:rPr>
                  <a:t> </a:t>
                </a:r>
              </a:p>
            </p:txBody>
          </p:sp>
        </mc:Fallback>
      </mc:AlternateContent>
      <p:pic>
        <p:nvPicPr>
          <p:cNvPr id="34611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4107996"/>
            <a:ext cx="222885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p:txBody>
          <a:bodyPr/>
          <a:lstStyle/>
          <a:p>
            <a:fld id="{4A466926-17EF-4CAC-B717-1CD0EBB5093C}" type="slidenum">
              <a:rPr lang="en-US" smtClean="0"/>
              <a:t>42</a:t>
            </a:fld>
            <a:endParaRPr lang="en-US"/>
          </a:p>
        </p:txBody>
      </p:sp>
    </p:spTree>
    <p:extLst>
      <p:ext uri="{BB962C8B-B14F-4D97-AF65-F5344CB8AC3E}">
        <p14:creationId xmlns:p14="http://schemas.microsoft.com/office/powerpoint/2010/main" val="123277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173" y="1460727"/>
            <a:ext cx="57626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Region 2 Torque Control</a:t>
            </a:r>
          </a:p>
        </p:txBody>
      </p:sp>
      <p:sp>
        <p:nvSpPr>
          <p:cNvPr id="3" name="Slide Number Placeholder 2"/>
          <p:cNvSpPr>
            <a:spLocks noGrp="1"/>
          </p:cNvSpPr>
          <p:nvPr>
            <p:ph type="sldNum" sz="quarter" idx="4"/>
          </p:nvPr>
        </p:nvSpPr>
        <p:spPr/>
        <p:txBody>
          <a:bodyPr/>
          <a:lstStyle/>
          <a:p>
            <a:fld id="{4A466926-17EF-4CAC-B717-1CD0EBB5093C}" type="slidenum">
              <a:rPr lang="en-US" smtClean="0"/>
              <a:t>43</a:t>
            </a:fld>
            <a:endParaRPr lang="en-US"/>
          </a:p>
        </p:txBody>
      </p:sp>
    </p:spTree>
    <p:extLst>
      <p:ext uri="{BB962C8B-B14F-4D97-AF65-F5344CB8AC3E}">
        <p14:creationId xmlns:p14="http://schemas.microsoft.com/office/powerpoint/2010/main" val="1739638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nvPr>
        </p:nvGraphicFramePr>
        <p:xfrm>
          <a:off x="2966910" y="3256294"/>
          <a:ext cx="2413000" cy="736600"/>
        </p:xfrm>
        <a:graphic>
          <a:graphicData uri="http://schemas.openxmlformats.org/presentationml/2006/ole">
            <mc:AlternateContent xmlns:mc="http://schemas.openxmlformats.org/markup-compatibility/2006">
              <mc:Choice xmlns:v="urn:schemas-microsoft-com:vml" Requires="v">
                <p:oleObj spid="_x0000_s400728" name="Equation" r:id="rId4" imgW="2412720" imgH="736560" progId="Equation.DSMT4">
                  <p:embed/>
                </p:oleObj>
              </mc:Choice>
              <mc:Fallback>
                <p:oleObj name="Equation" r:id="rId4" imgW="2412720" imgH="736560" progId="Equation.DSMT4">
                  <p:embed/>
                  <p:pic>
                    <p:nvPicPr>
                      <p:cNvPr id="2" name="Object 1"/>
                      <p:cNvPicPr/>
                      <p:nvPr/>
                    </p:nvPicPr>
                    <p:blipFill>
                      <a:blip r:embed="rId5"/>
                      <a:stretch>
                        <a:fillRect/>
                      </a:stretch>
                    </p:blipFill>
                    <p:spPr>
                      <a:xfrm>
                        <a:off x="2966910" y="3256294"/>
                        <a:ext cx="2413000" cy="736600"/>
                      </a:xfrm>
                      <a:prstGeom prst="rect">
                        <a:avLst/>
                      </a:prstGeom>
                      <a:ln w="38100">
                        <a:solidFill>
                          <a:srgbClr val="00B0F0"/>
                        </a:solidFill>
                      </a:ln>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6214742" y="954227"/>
                <a:ext cx="2776858" cy="5132379"/>
              </a:xfrm>
              <a:prstGeom prst="rect">
                <a:avLst/>
              </a:prstGeom>
              <a:noFill/>
              <a:ln w="25400">
                <a:solidFill>
                  <a:srgbClr val="00B0F0">
                    <a:alpha val="95000"/>
                  </a:srgbClr>
                </a:solidFill>
              </a:ln>
            </p:spPr>
            <p:txBody>
              <a:bodyPr wrap="square" rtlCol="0">
                <a:noAutofit/>
              </a:bodyPr>
              <a:lstStyle/>
              <a:p>
                <a:pPr>
                  <a:spcAft>
                    <a:spcPts val="500"/>
                  </a:spcAft>
                </a:pPr>
                <a14:m>
                  <m:oMath xmlns:m="http://schemas.openxmlformats.org/officeDocument/2006/math">
                    <m:sSub>
                      <m:sSubPr>
                        <m:ctrlPr>
                          <a:rPr lang="en-US" i="1" smtClean="0">
                            <a:latin typeface="Cambria Math"/>
                          </a:rPr>
                        </m:ctrlPr>
                      </m:sSubPr>
                      <m:e>
                        <m:r>
                          <a:rPr lang="en-US" b="0" i="1" smtClean="0">
                            <a:latin typeface="Cambria Math"/>
                          </a:rPr>
                          <m:t>𝑇</m:t>
                        </m:r>
                      </m:e>
                      <m:sub>
                        <m:r>
                          <a:rPr lang="en-US" b="0" i="1" smtClean="0">
                            <a:latin typeface="Cambria Math"/>
                          </a:rPr>
                          <m:t>𝑎</m:t>
                        </m:r>
                      </m:sub>
                    </m:sSub>
                  </m:oMath>
                </a14:m>
                <a:r>
                  <a:rPr lang="en-US" dirty="0"/>
                  <a:t>: </a:t>
                </a:r>
                <a:r>
                  <a:rPr lang="en-US" sz="1400" dirty="0"/>
                  <a:t>aerodynamic torque</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𝐶</m:t>
                        </m:r>
                      </m:e>
                      <m:sub>
                        <m:r>
                          <a:rPr lang="en-US" sz="1400" b="0" i="1" smtClean="0">
                            <a:latin typeface="Cambria Math"/>
                          </a:rPr>
                          <m:t>𝑝</m:t>
                        </m:r>
                      </m:sub>
                    </m:sSub>
                  </m:oMath>
                </a14:m>
                <a:r>
                  <a:rPr lang="en-US" sz="1400" dirty="0"/>
                  <a:t>: power efficiency</a:t>
                </a:r>
              </a:p>
              <a:p>
                <a:pPr>
                  <a:spcAft>
                    <a:spcPts val="500"/>
                  </a:spcAft>
                </a:pPr>
                <a:r>
                  <a:rPr lang="en-US" sz="1400" dirty="0"/>
                  <a:t>    : tip speed ratio</a:t>
                </a:r>
              </a:p>
              <a:p>
                <a:pPr>
                  <a:spcAft>
                    <a:spcPts val="500"/>
                  </a:spcAft>
                </a:pPr>
                <a14:m>
                  <m:oMath xmlns:m="http://schemas.openxmlformats.org/officeDocument/2006/math">
                    <m:r>
                      <a:rPr lang="en-US" sz="1400" i="1" smtClean="0">
                        <a:latin typeface="Cambria Math"/>
                        <a:ea typeface="Cambria Math"/>
                      </a:rPr>
                      <m:t>𝜌</m:t>
                    </m:r>
                  </m:oMath>
                </a14:m>
                <a:r>
                  <a:rPr lang="en-US" sz="1400" dirty="0"/>
                  <a:t>: air intensity</a:t>
                </a:r>
              </a:p>
              <a:p>
                <a:pPr>
                  <a:spcAft>
                    <a:spcPts val="500"/>
                  </a:spcAft>
                </a:pPr>
                <a14:m>
                  <m:oMath xmlns:m="http://schemas.openxmlformats.org/officeDocument/2006/math">
                    <m:r>
                      <a:rPr lang="en-US" sz="1400" b="0" i="1" smtClean="0">
                        <a:latin typeface="Cambria Math"/>
                      </a:rPr>
                      <m:t>𝑣</m:t>
                    </m:r>
                  </m:oMath>
                </a14:m>
                <a:r>
                  <a:rPr lang="en-US" sz="1400" dirty="0"/>
                  <a:t> : wind speed</a:t>
                </a:r>
              </a:p>
              <a:p>
                <a:pPr>
                  <a:spcAft>
                    <a:spcPts val="500"/>
                  </a:spcAft>
                </a:pPr>
                <a14:m>
                  <m:oMath xmlns:m="http://schemas.openxmlformats.org/officeDocument/2006/math">
                    <m:sSub>
                      <m:sSubPr>
                        <m:ctrlPr>
                          <a:rPr lang="en-US" sz="1400" i="1" dirty="0" smtClean="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𝑟</m:t>
                        </m:r>
                      </m:sub>
                    </m:sSub>
                  </m:oMath>
                </a14:m>
                <a:r>
                  <a:rPr lang="en-US" sz="1400" dirty="0"/>
                  <a:t> : rotor speed</a:t>
                </a:r>
              </a:p>
              <a:p>
                <a:pPr>
                  <a:spcAft>
                    <a:spcPts val="500"/>
                  </a:spcAft>
                </a:pPr>
                <a14:m>
                  <m:oMath xmlns:m="http://schemas.openxmlformats.org/officeDocument/2006/math">
                    <m:sSub>
                      <m:sSubPr>
                        <m:ctrlPr>
                          <a:rPr lang="en-US" sz="1400" i="1" dirty="0">
                            <a:latin typeface="Cambria Math"/>
                            <a:ea typeface="Cambria Math"/>
                          </a:rPr>
                        </m:ctrlPr>
                      </m:sSubPr>
                      <m:e>
                        <m:r>
                          <a:rPr lang="en-US" sz="1400" i="1" dirty="0">
                            <a:latin typeface="Cambria Math"/>
                            <a:ea typeface="Cambria Math"/>
                          </a:rPr>
                          <m:t>𝜔</m:t>
                        </m:r>
                      </m:e>
                      <m:sub>
                        <m:r>
                          <a:rPr lang="en-US" sz="1400" b="0" i="1" dirty="0" smtClean="0">
                            <a:latin typeface="Cambria Math"/>
                            <a:ea typeface="Cambria Math"/>
                          </a:rPr>
                          <m:t>𝑔</m:t>
                        </m:r>
                      </m:sub>
                    </m:sSub>
                  </m:oMath>
                </a14:m>
                <a:r>
                  <a:rPr lang="en-US" sz="1400" dirty="0"/>
                  <a:t> :generator speed</a:t>
                </a:r>
              </a:p>
              <a:p>
                <a:pPr>
                  <a:spcAft>
                    <a:spcPts val="500"/>
                  </a:spcAft>
                </a:pPr>
                <a14:m>
                  <m:oMath xmlns:m="http://schemas.openxmlformats.org/officeDocument/2006/math">
                    <m:sSub>
                      <m:sSubPr>
                        <m:ctrlPr>
                          <a:rPr lang="en-US" sz="1400" i="1" smtClean="0">
                            <a:latin typeface="Cambria Math"/>
                          </a:rPr>
                        </m:ctrlPr>
                      </m:sSubPr>
                      <m:e>
                        <m:r>
                          <a:rPr lang="en-US" sz="1400" b="0" i="1" smtClean="0">
                            <a:latin typeface="Cambria Math"/>
                          </a:rPr>
                          <m:t>𝑇</m:t>
                        </m:r>
                      </m:e>
                      <m:sub>
                        <m:r>
                          <a:rPr lang="en-US" sz="1400" b="0" i="1" smtClean="0">
                            <a:latin typeface="Cambria Math"/>
                          </a:rPr>
                          <m:t>𝑙𝑠</m:t>
                        </m:r>
                      </m:sub>
                    </m:sSub>
                    <m:r>
                      <a:rPr lang="en-US" sz="1400" b="0" i="1" smtClean="0">
                        <a:latin typeface="Cambria Math"/>
                      </a:rPr>
                      <m:t>:</m:t>
                    </m:r>
                  </m:oMath>
                </a14:m>
                <a:r>
                  <a:rPr lang="en-US" sz="1400" dirty="0"/>
                  <a:t> low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h</m:t>
                        </m:r>
                        <m:r>
                          <a:rPr lang="en-US" sz="1400" i="1">
                            <a:latin typeface="Cambria Math"/>
                          </a:rPr>
                          <m:t>𝑠</m:t>
                        </m:r>
                      </m:sub>
                    </m:sSub>
                    <m:r>
                      <a:rPr lang="en-US" sz="1400" i="1">
                        <a:latin typeface="Cambria Math"/>
                      </a:rPr>
                      <m:t>:</m:t>
                    </m:r>
                  </m:oMath>
                </a14:m>
                <a:r>
                  <a:rPr lang="en-US" sz="1400" dirty="0"/>
                  <a:t> high speed shaft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𝑇</m:t>
                        </m:r>
                      </m:e>
                      <m:sub>
                        <m:r>
                          <a:rPr lang="en-US" sz="1400" b="0" i="1" smtClean="0">
                            <a:latin typeface="Cambria Math"/>
                          </a:rPr>
                          <m:t>𝑒𝑚</m:t>
                        </m:r>
                      </m:sub>
                    </m:sSub>
                    <m:r>
                      <a:rPr lang="en-US" sz="1400" i="1">
                        <a:latin typeface="Cambria Math"/>
                      </a:rPr>
                      <m:t>:</m:t>
                    </m:r>
                  </m:oMath>
                </a14:m>
                <a:r>
                  <a:rPr lang="en-US" sz="1400" dirty="0"/>
                  <a:t> generator electromagnetic torque</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𝑟</m:t>
                        </m:r>
                      </m:sub>
                    </m:sSub>
                  </m:oMath>
                </a14:m>
                <a:r>
                  <a:rPr lang="en-US" sz="1400" dirty="0"/>
                  <a:t> : rotor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𝑔</m:t>
                        </m:r>
                      </m:sub>
                    </m:sSub>
                  </m:oMath>
                </a14:m>
                <a:r>
                  <a:rPr lang="en-US" sz="1400" dirty="0"/>
                  <a:t> : generator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𝐽</m:t>
                        </m:r>
                      </m:e>
                      <m:sub>
                        <m:r>
                          <a:rPr lang="en-US" sz="1400" i="1">
                            <a:latin typeface="Cambria Math"/>
                          </a:rPr>
                          <m:t>𝑡</m:t>
                        </m:r>
                      </m:sub>
                    </m:sSub>
                  </m:oMath>
                </a14:m>
                <a:r>
                  <a:rPr lang="en-US" sz="1400" dirty="0"/>
                  <a:t> : turbine total inertia</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𝑟</m:t>
                        </m:r>
                      </m:sub>
                    </m:sSub>
                  </m:oMath>
                </a14:m>
                <a:r>
                  <a:rPr lang="en-US" sz="1400" dirty="0"/>
                  <a:t> : rotor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𝑔</m:t>
                        </m:r>
                      </m:sub>
                    </m:sSub>
                  </m:oMath>
                </a14:m>
                <a:r>
                  <a:rPr lang="en-US" sz="1400" dirty="0"/>
                  <a:t> : generator external damping</a:t>
                </a:r>
              </a:p>
              <a:p>
                <a:pPr>
                  <a:spcAft>
                    <a:spcPts val="500"/>
                  </a:spcAft>
                </a:pPr>
                <a14:m>
                  <m:oMath xmlns:m="http://schemas.openxmlformats.org/officeDocument/2006/math">
                    <m:sSub>
                      <m:sSubPr>
                        <m:ctrlPr>
                          <a:rPr lang="en-US" sz="1400" i="1">
                            <a:latin typeface="Cambria Math"/>
                          </a:rPr>
                        </m:ctrlPr>
                      </m:sSubPr>
                      <m:e>
                        <m:r>
                          <a:rPr lang="en-US" sz="1400" i="1">
                            <a:latin typeface="Cambria Math"/>
                          </a:rPr>
                          <m:t>𝐾</m:t>
                        </m:r>
                      </m:e>
                      <m:sub>
                        <m:r>
                          <a:rPr lang="en-US" sz="1400" i="1">
                            <a:latin typeface="Cambria Math"/>
                          </a:rPr>
                          <m:t>𝑡</m:t>
                        </m:r>
                      </m:sub>
                    </m:sSub>
                  </m:oMath>
                </a14:m>
                <a:r>
                  <a:rPr lang="en-US" sz="1400" dirty="0"/>
                  <a:t> : turbine total external damping</a:t>
                </a:r>
              </a:p>
              <a:p>
                <a:pPr>
                  <a:spcAft>
                    <a:spcPts val="500"/>
                  </a:spcAft>
                </a:pPr>
                <a:endParaRPr lang="en-US" sz="1400"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pPr>
                  <a:spcAft>
                    <a:spcPts val="500"/>
                  </a:spcAft>
                </a:pPr>
                <a:endParaRPr lang="en-US" dirty="0"/>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214742" y="954227"/>
                <a:ext cx="2776858" cy="5132379"/>
              </a:xfrm>
              <a:prstGeom prst="rect">
                <a:avLst/>
              </a:prstGeom>
              <a:blipFill rotWithShape="1">
                <a:blip r:embed="rId6"/>
                <a:stretch>
                  <a:fillRect t="-355"/>
                </a:stretch>
              </a:blipFill>
              <a:ln w="25400">
                <a:solidFill>
                  <a:srgbClr val="00B0F0">
                    <a:alpha val="95000"/>
                  </a:srgbClr>
                </a:solidFill>
              </a:ln>
            </p:spPr>
            <p:txBody>
              <a:bodyPr/>
              <a:lstStyle/>
              <a:p>
                <a:r>
                  <a:rPr lang="en-US">
                    <a:noFill/>
                  </a:rPr>
                  <a:t> </a:t>
                </a:r>
              </a:p>
            </p:txBody>
          </p:sp>
        </mc:Fallback>
      </mc:AlternateContent>
      <p:sp>
        <p:nvSpPr>
          <p:cNvPr id="7"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cs typeface="Arial" pitchFamily="34" charset="0"/>
              </a:rPr>
              <a:t>Simple Model</a:t>
            </a:r>
          </a:p>
        </p:txBody>
      </p:sp>
      <p:graphicFrame>
        <p:nvGraphicFramePr>
          <p:cNvPr id="3" name="Object 2"/>
          <p:cNvGraphicFramePr>
            <a:graphicFrameLocks noChangeAspect="1"/>
          </p:cNvGraphicFramePr>
          <p:nvPr>
            <p:extLst/>
          </p:nvPr>
        </p:nvGraphicFramePr>
        <p:xfrm>
          <a:off x="2957732" y="1513218"/>
          <a:ext cx="2641600" cy="812800"/>
        </p:xfrm>
        <a:graphic>
          <a:graphicData uri="http://schemas.openxmlformats.org/presentationml/2006/ole">
            <mc:AlternateContent xmlns:mc="http://schemas.openxmlformats.org/markup-compatibility/2006">
              <mc:Choice xmlns:v="urn:schemas-microsoft-com:vml" Requires="v">
                <p:oleObj spid="_x0000_s400729" name="Equation" r:id="rId7" imgW="2641320" imgH="812520" progId="Equation.DSMT4">
                  <p:embed/>
                </p:oleObj>
              </mc:Choice>
              <mc:Fallback>
                <p:oleObj name="Equation" r:id="rId7" imgW="2641320" imgH="812520" progId="Equation.DSMT4">
                  <p:embed/>
                  <p:pic>
                    <p:nvPicPr>
                      <p:cNvPr id="3" name="Object 2"/>
                      <p:cNvPicPr>
                        <a:picLocks noChangeAspect="1" noChangeArrowheads="1"/>
                      </p:cNvPicPr>
                      <p:nvPr/>
                    </p:nvPicPr>
                    <p:blipFill>
                      <a:blip r:embed="rId8"/>
                      <a:srcRect/>
                      <a:stretch>
                        <a:fillRect/>
                      </a:stretch>
                    </p:blipFill>
                    <p:spPr bwMode="auto">
                      <a:xfrm>
                        <a:off x="2957732" y="1513218"/>
                        <a:ext cx="2641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nvPr>
        </p:nvGraphicFramePr>
        <p:xfrm>
          <a:off x="2992804" y="4177687"/>
          <a:ext cx="1435100" cy="711200"/>
        </p:xfrm>
        <a:graphic>
          <a:graphicData uri="http://schemas.openxmlformats.org/presentationml/2006/ole">
            <mc:AlternateContent xmlns:mc="http://schemas.openxmlformats.org/markup-compatibility/2006">
              <mc:Choice xmlns:v="urn:schemas-microsoft-com:vml" Requires="v">
                <p:oleObj spid="_x0000_s400730" name="Equation" r:id="rId9" imgW="1434960" imgH="711000" progId="Equation.DSMT4">
                  <p:embed/>
                </p:oleObj>
              </mc:Choice>
              <mc:Fallback>
                <p:oleObj name="Equation" r:id="rId9" imgW="1434960" imgH="711000" progId="Equation.DSMT4">
                  <p:embed/>
                  <p:pic>
                    <p:nvPicPr>
                      <p:cNvPr id="4" name="Object 3"/>
                      <p:cNvPicPr/>
                      <p:nvPr/>
                    </p:nvPicPr>
                    <p:blipFill>
                      <a:blip r:embed="rId10"/>
                      <a:stretch>
                        <a:fillRect/>
                      </a:stretch>
                    </p:blipFill>
                    <p:spPr>
                      <a:xfrm>
                        <a:off x="2992804" y="4177687"/>
                        <a:ext cx="1435100" cy="71120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344648" y="5494505"/>
          <a:ext cx="2133600" cy="355600"/>
        </p:xfrm>
        <a:graphic>
          <a:graphicData uri="http://schemas.openxmlformats.org/presentationml/2006/ole">
            <mc:AlternateContent xmlns:mc="http://schemas.openxmlformats.org/markup-compatibility/2006">
              <mc:Choice xmlns:v="urn:schemas-microsoft-com:vml" Requires="v">
                <p:oleObj spid="_x0000_s400731" name="Equation" r:id="rId11" imgW="2133360" imgH="355320" progId="Equation.DSMT4">
                  <p:embed/>
                </p:oleObj>
              </mc:Choice>
              <mc:Fallback>
                <p:oleObj name="Equation" r:id="rId11" imgW="2133360" imgH="355320" progId="Equation.DSMT4">
                  <p:embed/>
                  <p:pic>
                    <p:nvPicPr>
                      <p:cNvPr id="5" name="Object 4"/>
                      <p:cNvPicPr/>
                      <p:nvPr/>
                    </p:nvPicPr>
                    <p:blipFill>
                      <a:blip r:embed="rId12"/>
                      <a:stretch>
                        <a:fillRect/>
                      </a:stretch>
                    </p:blipFill>
                    <p:spPr>
                      <a:xfrm>
                        <a:off x="344648" y="5494505"/>
                        <a:ext cx="2133600" cy="355600"/>
                      </a:xfrm>
                      <a:prstGeom prst="rect">
                        <a:avLst/>
                      </a:prstGeom>
                      <a:ln w="38100">
                        <a:solidFill>
                          <a:srgbClr val="00B0F0"/>
                        </a:solidFill>
                      </a:ln>
                    </p:spPr>
                  </p:pic>
                </p:oleObj>
              </mc:Fallback>
            </mc:AlternateContent>
          </a:graphicData>
        </a:graphic>
      </p:graphicFrame>
      <p:graphicFrame>
        <p:nvGraphicFramePr>
          <p:cNvPr id="6" name="Object 5"/>
          <p:cNvGraphicFramePr>
            <a:graphicFrameLocks noChangeAspect="1"/>
          </p:cNvGraphicFramePr>
          <p:nvPr>
            <p:extLst/>
          </p:nvPr>
        </p:nvGraphicFramePr>
        <p:xfrm>
          <a:off x="3049195" y="5142889"/>
          <a:ext cx="1612900" cy="1257300"/>
        </p:xfrm>
        <a:graphic>
          <a:graphicData uri="http://schemas.openxmlformats.org/presentationml/2006/ole">
            <mc:AlternateContent xmlns:mc="http://schemas.openxmlformats.org/markup-compatibility/2006">
              <mc:Choice xmlns:v="urn:schemas-microsoft-com:vml" Requires="v">
                <p:oleObj spid="_x0000_s400732" name="Equation" r:id="rId13" imgW="1612800" imgH="1257120" progId="Equation.DSMT4">
                  <p:embed/>
                </p:oleObj>
              </mc:Choice>
              <mc:Fallback>
                <p:oleObj name="Equation" r:id="rId13" imgW="1612800" imgH="1257120" progId="Equation.DSMT4">
                  <p:embed/>
                  <p:pic>
                    <p:nvPicPr>
                      <p:cNvPr id="6" name="Object 5"/>
                      <p:cNvPicPr/>
                      <p:nvPr/>
                    </p:nvPicPr>
                    <p:blipFill>
                      <a:blip r:embed="rId14"/>
                      <a:stretch>
                        <a:fillRect/>
                      </a:stretch>
                    </p:blipFill>
                    <p:spPr>
                      <a:xfrm>
                        <a:off x="3049195" y="5142889"/>
                        <a:ext cx="1612900" cy="12573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6298718" y="1645309"/>
          <a:ext cx="157877" cy="194310"/>
        </p:xfrm>
        <a:graphic>
          <a:graphicData uri="http://schemas.openxmlformats.org/presentationml/2006/ole">
            <mc:AlternateContent xmlns:mc="http://schemas.openxmlformats.org/markup-compatibility/2006">
              <mc:Choice xmlns:v="urn:schemas-microsoft-com:vml" Requires="v">
                <p:oleObj spid="_x0000_s400733" name="Equation" r:id="rId15" imgW="164880" imgH="203040" progId="Equation.DSMT4">
                  <p:embed/>
                </p:oleObj>
              </mc:Choice>
              <mc:Fallback>
                <p:oleObj name="Equation" r:id="rId15" imgW="164880" imgH="203040" progId="Equation.DSMT4">
                  <p:embed/>
                  <p:pic>
                    <p:nvPicPr>
                      <p:cNvPr id="9" name="Object 8"/>
                      <p:cNvPicPr/>
                      <p:nvPr/>
                    </p:nvPicPr>
                    <p:blipFill>
                      <a:blip r:embed="rId16"/>
                      <a:stretch>
                        <a:fillRect/>
                      </a:stretch>
                    </p:blipFill>
                    <p:spPr>
                      <a:xfrm>
                        <a:off x="6298718" y="1645309"/>
                        <a:ext cx="157877" cy="194310"/>
                      </a:xfrm>
                      <a:prstGeom prst="rect">
                        <a:avLst/>
                      </a:prstGeom>
                    </p:spPr>
                  </p:pic>
                </p:oleObj>
              </mc:Fallback>
            </mc:AlternateContent>
          </a:graphicData>
        </a:graphic>
      </p:graphicFrame>
      <p:sp>
        <p:nvSpPr>
          <p:cNvPr id="13" name="Rectangle 12"/>
          <p:cNvSpPr/>
          <p:nvPr/>
        </p:nvSpPr>
        <p:spPr>
          <a:xfrm>
            <a:off x="2863949" y="942808"/>
            <a:ext cx="2324162" cy="400110"/>
          </a:xfrm>
          <a:prstGeom prst="rect">
            <a:avLst/>
          </a:prstGeom>
        </p:spPr>
        <p:txBody>
          <a:bodyPr wrap="none">
            <a:spAutoFit/>
          </a:bodyPr>
          <a:lstStyle/>
          <a:p>
            <a:pPr>
              <a:spcAft>
                <a:spcPts val="500"/>
              </a:spcAft>
            </a:pPr>
            <a:r>
              <a:rPr lang="en-US" sz="2000" dirty="0">
                <a:latin typeface="+mn-lt"/>
              </a:rPr>
              <a:t>Aerodynamic torque</a:t>
            </a:r>
          </a:p>
        </p:txBody>
      </p:sp>
      <p:sp>
        <p:nvSpPr>
          <p:cNvPr id="15" name="Rectangle 14"/>
          <p:cNvSpPr/>
          <p:nvPr/>
        </p:nvSpPr>
        <p:spPr>
          <a:xfrm>
            <a:off x="2863949" y="2326019"/>
            <a:ext cx="2515961" cy="772006"/>
          </a:xfrm>
          <a:prstGeom prst="rect">
            <a:avLst/>
          </a:prstGeom>
        </p:spPr>
        <p:txBody>
          <a:bodyPr wrap="square">
            <a:spAutoFit/>
          </a:bodyPr>
          <a:lstStyle/>
          <a:p>
            <a:pPr>
              <a:spcAft>
                <a:spcPts val="500"/>
              </a:spcAft>
            </a:pPr>
            <a:r>
              <a:rPr lang="en-US" sz="2000" dirty="0">
                <a:latin typeface="+mn-lt"/>
              </a:rPr>
              <a:t>Rotor Dynamics and </a:t>
            </a:r>
          </a:p>
          <a:p>
            <a:pPr>
              <a:spcAft>
                <a:spcPts val="500"/>
              </a:spcAft>
            </a:pPr>
            <a:r>
              <a:rPr lang="en-US" sz="2000" dirty="0">
                <a:latin typeface="+mn-lt"/>
              </a:rPr>
              <a:t>generator dynamics</a:t>
            </a:r>
          </a:p>
        </p:txBody>
      </p:sp>
      <p:sp>
        <p:nvSpPr>
          <p:cNvPr id="17" name="Rectangle 16"/>
          <p:cNvSpPr/>
          <p:nvPr/>
        </p:nvSpPr>
        <p:spPr>
          <a:xfrm>
            <a:off x="344648" y="4348621"/>
            <a:ext cx="1606722" cy="400110"/>
          </a:xfrm>
          <a:prstGeom prst="rect">
            <a:avLst/>
          </a:prstGeom>
        </p:spPr>
        <p:txBody>
          <a:bodyPr wrap="none">
            <a:spAutoFit/>
          </a:bodyPr>
          <a:lstStyle/>
          <a:p>
            <a:r>
              <a:rPr lang="en-US" sz="2000" dirty="0">
                <a:latin typeface="+mn-lt"/>
              </a:rPr>
              <a:t>Gearbox ratio</a:t>
            </a:r>
          </a:p>
        </p:txBody>
      </p:sp>
      <p:pic>
        <p:nvPicPr>
          <p:cNvPr id="243762" name="Picture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1150310"/>
            <a:ext cx="2869088" cy="282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4"/>
          </p:nvPr>
        </p:nvSpPr>
        <p:spPr/>
        <p:txBody>
          <a:bodyPr/>
          <a:lstStyle/>
          <a:p>
            <a:fld id="{4A466926-17EF-4CAC-B717-1CD0EBB5093C}" type="slidenum">
              <a:rPr lang="en-US" smtClean="0"/>
              <a:pPr/>
              <a:t>44</a:t>
            </a:fld>
            <a:endParaRPr lang="en-US" dirty="0"/>
          </a:p>
        </p:txBody>
      </p:sp>
    </p:spTree>
    <p:extLst>
      <p:ext uri="{BB962C8B-B14F-4D97-AF65-F5344CB8AC3E}">
        <p14:creationId xmlns:p14="http://schemas.microsoft.com/office/powerpoint/2010/main" val="1606803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latin typeface="+mn-lt"/>
                <a:cs typeface="Arial" pitchFamily="34" charset="0"/>
              </a:rPr>
              <a:t>Region 2 Standard Torque Control</a:t>
            </a:r>
          </a:p>
        </p:txBody>
      </p:sp>
      <p:graphicFrame>
        <p:nvGraphicFramePr>
          <p:cNvPr id="3" name="Object 2"/>
          <p:cNvGraphicFramePr>
            <a:graphicFrameLocks noChangeAspect="1"/>
          </p:cNvGraphicFramePr>
          <p:nvPr>
            <p:extLst/>
          </p:nvPr>
        </p:nvGraphicFramePr>
        <p:xfrm>
          <a:off x="1292225" y="4589463"/>
          <a:ext cx="1549400" cy="584200"/>
        </p:xfrm>
        <a:graphic>
          <a:graphicData uri="http://schemas.openxmlformats.org/presentationml/2006/ole">
            <mc:AlternateContent xmlns:mc="http://schemas.openxmlformats.org/markup-compatibility/2006">
              <mc:Choice xmlns:v="urn:schemas-microsoft-com:vml" Requires="v">
                <p:oleObj spid="_x0000_s401809" name="Equation" r:id="rId4" imgW="1549080" imgH="583920" progId="Equation.DSMT4">
                  <p:embed/>
                </p:oleObj>
              </mc:Choice>
              <mc:Fallback>
                <p:oleObj name="Equation" r:id="rId4" imgW="1549080" imgH="583920" progId="Equation.DSMT4">
                  <p:embed/>
                  <p:pic>
                    <p:nvPicPr>
                      <p:cNvPr id="3" name="Object 2"/>
                      <p:cNvPicPr/>
                      <p:nvPr/>
                    </p:nvPicPr>
                    <p:blipFill>
                      <a:blip r:embed="rId5"/>
                      <a:stretch>
                        <a:fillRect/>
                      </a:stretch>
                    </p:blipFill>
                    <p:spPr>
                      <a:xfrm>
                        <a:off x="1292225" y="4589463"/>
                        <a:ext cx="1549400" cy="584200"/>
                      </a:xfrm>
                      <a:prstGeom prst="rect">
                        <a:avLst/>
                      </a:prstGeom>
                    </p:spPr>
                  </p:pic>
                </p:oleObj>
              </mc:Fallback>
            </mc:AlternateContent>
          </a:graphicData>
        </a:graphic>
      </p:graphicFrame>
      <p:sp>
        <p:nvSpPr>
          <p:cNvPr id="4" name="TextBox 3"/>
          <p:cNvSpPr txBox="1"/>
          <p:nvPr/>
        </p:nvSpPr>
        <p:spPr>
          <a:xfrm>
            <a:off x="457199" y="3656966"/>
            <a:ext cx="4067055" cy="400110"/>
          </a:xfrm>
          <a:prstGeom prst="rect">
            <a:avLst/>
          </a:prstGeom>
          <a:noFill/>
        </p:spPr>
        <p:txBody>
          <a:bodyPr wrap="square" rtlCol="0">
            <a:spAutoFit/>
          </a:bodyPr>
          <a:lstStyle/>
          <a:p>
            <a:r>
              <a:rPr lang="en-US" sz="2000" dirty="0">
                <a:latin typeface="+mn-lt"/>
              </a:rPr>
              <a:t>Region 2 standard  torque control</a:t>
            </a:r>
          </a:p>
        </p:txBody>
      </p:sp>
      <p:graphicFrame>
        <p:nvGraphicFramePr>
          <p:cNvPr id="5" name="Object 4"/>
          <p:cNvGraphicFramePr>
            <a:graphicFrameLocks noChangeAspect="1"/>
          </p:cNvGraphicFramePr>
          <p:nvPr>
            <p:extLst/>
          </p:nvPr>
        </p:nvGraphicFramePr>
        <p:xfrm>
          <a:off x="660400" y="1604963"/>
          <a:ext cx="1193800" cy="508000"/>
        </p:xfrm>
        <a:graphic>
          <a:graphicData uri="http://schemas.openxmlformats.org/presentationml/2006/ole">
            <mc:AlternateContent xmlns:mc="http://schemas.openxmlformats.org/markup-compatibility/2006">
              <mc:Choice xmlns:v="urn:schemas-microsoft-com:vml" Requires="v">
                <p:oleObj spid="_x0000_s401810" name="Equation" r:id="rId6" imgW="1193760" imgH="507960" progId="Equation.DSMT4">
                  <p:embed/>
                </p:oleObj>
              </mc:Choice>
              <mc:Fallback>
                <p:oleObj name="Equation" r:id="rId6" imgW="1193760" imgH="507960" progId="Equation.DSMT4">
                  <p:embed/>
                  <p:pic>
                    <p:nvPicPr>
                      <p:cNvPr id="5" name="Object 4"/>
                      <p:cNvPicPr/>
                      <p:nvPr/>
                    </p:nvPicPr>
                    <p:blipFill>
                      <a:blip r:embed="rId7"/>
                      <a:stretch>
                        <a:fillRect/>
                      </a:stretch>
                    </p:blipFill>
                    <p:spPr>
                      <a:xfrm>
                        <a:off x="660400" y="1604963"/>
                        <a:ext cx="1193800" cy="5080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676525" y="1646238"/>
          <a:ext cx="876300" cy="558800"/>
        </p:xfrm>
        <a:graphic>
          <a:graphicData uri="http://schemas.openxmlformats.org/presentationml/2006/ole">
            <mc:AlternateContent xmlns:mc="http://schemas.openxmlformats.org/markup-compatibility/2006">
              <mc:Choice xmlns:v="urn:schemas-microsoft-com:vml" Requires="v">
                <p:oleObj spid="_x0000_s401811" name="Equation" r:id="rId8" imgW="876240" imgH="558720" progId="Equation.DSMT4">
                  <p:embed/>
                </p:oleObj>
              </mc:Choice>
              <mc:Fallback>
                <p:oleObj name="Equation" r:id="rId8" imgW="876240" imgH="558720" progId="Equation.DSMT4">
                  <p:embed/>
                  <p:pic>
                    <p:nvPicPr>
                      <p:cNvPr id="6" name="Object 5"/>
                      <p:cNvPicPr/>
                      <p:nvPr/>
                    </p:nvPicPr>
                    <p:blipFill>
                      <a:blip r:embed="rId9"/>
                      <a:stretch>
                        <a:fillRect/>
                      </a:stretch>
                    </p:blipFill>
                    <p:spPr>
                      <a:xfrm>
                        <a:off x="2676525" y="1646238"/>
                        <a:ext cx="876300" cy="558800"/>
                      </a:xfrm>
                      <a:prstGeom prst="rect">
                        <a:avLst/>
                      </a:prstGeom>
                    </p:spPr>
                  </p:pic>
                </p:oleObj>
              </mc:Fallback>
            </mc:AlternateContent>
          </a:graphicData>
        </a:graphic>
      </p:graphicFrame>
      <p:grpSp>
        <p:nvGrpSpPr>
          <p:cNvPr id="7" name="Group 6"/>
          <p:cNvGrpSpPr>
            <a:grpSpLocks noChangeAspect="1"/>
          </p:cNvGrpSpPr>
          <p:nvPr/>
        </p:nvGrpSpPr>
        <p:grpSpPr>
          <a:xfrm>
            <a:off x="4294175" y="3265718"/>
            <a:ext cx="4586937" cy="2832364"/>
            <a:chOff x="3302290" y="1879538"/>
            <a:chExt cx="5575793" cy="3360092"/>
          </a:xfrm>
        </p:grpSpPr>
        <p:sp>
          <p:nvSpPr>
            <p:cNvPr id="8" name="TextBox 7"/>
            <p:cNvSpPr txBox="1"/>
            <p:nvPr/>
          </p:nvSpPr>
          <p:spPr>
            <a:xfrm>
              <a:off x="5028880" y="4871190"/>
              <a:ext cx="2422783" cy="368440"/>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Generator Speed (rpm)</a:t>
              </a:r>
            </a:p>
          </p:txBody>
        </p:sp>
        <p:sp>
          <p:nvSpPr>
            <p:cNvPr id="9" name="TextBox 8"/>
            <p:cNvSpPr txBox="1"/>
            <p:nvPr/>
          </p:nvSpPr>
          <p:spPr>
            <a:xfrm rot="10800000">
              <a:off x="3302290" y="2092304"/>
              <a:ext cx="490786" cy="2406758"/>
            </a:xfrm>
            <a:prstGeom prst="rect">
              <a:avLst/>
            </a:prstGeom>
            <a:noFill/>
          </p:spPr>
          <p:txBody>
            <a:bodyPr vert="eaVert" wrap="none" rtlCol="0">
              <a:spAutoFit/>
            </a:bodyPr>
            <a:lstStyle/>
            <a:p>
              <a:r>
                <a:rPr lang="en-US" sz="1400" b="1" dirty="0">
                  <a:latin typeface="Times New Roman" panose="02020603050405020304" pitchFamily="18" charset="0"/>
                  <a:cs typeface="Times New Roman" panose="02020603050405020304" pitchFamily="18" charset="0"/>
                </a:rPr>
                <a:t>Generator Torque (N*m)</a:t>
              </a:r>
            </a:p>
          </p:txBody>
        </p:sp>
        <p:grpSp>
          <p:nvGrpSpPr>
            <p:cNvPr id="10" name="Group 9"/>
            <p:cNvGrpSpPr>
              <a:grpSpLocks noChangeAspect="1"/>
            </p:cNvGrpSpPr>
            <p:nvPr/>
          </p:nvGrpSpPr>
          <p:grpSpPr>
            <a:xfrm>
              <a:off x="3704577" y="1879538"/>
              <a:ext cx="5173506" cy="3165090"/>
              <a:chOff x="790366" y="1450981"/>
              <a:chExt cx="7791664" cy="4766848"/>
            </a:xfrm>
          </p:grpSpPr>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11134" t="4471" r="3126" b="11196"/>
              <a:stretch/>
            </p:blipFill>
            <p:spPr>
              <a:xfrm>
                <a:off x="790366" y="1450981"/>
                <a:ext cx="7791664" cy="4336871"/>
              </a:xfrm>
              <a:prstGeom prst="rect">
                <a:avLst/>
              </a:prstGeom>
            </p:spPr>
          </p:pic>
          <p:sp>
            <p:nvSpPr>
              <p:cNvPr id="12" name="TextBox 11"/>
              <p:cNvSpPr txBox="1"/>
              <p:nvPr/>
            </p:nvSpPr>
            <p:spPr>
              <a:xfrm>
                <a:off x="1492682" y="5717457"/>
                <a:ext cx="767587"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670</a:t>
                </a:r>
                <a:endParaRPr lang="en-US"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16576"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1161</a:t>
                </a:r>
                <a:endParaRPr lang="en-US"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350147" y="5718422"/>
                <a:ext cx="894098" cy="499407"/>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1173</a:t>
                </a:r>
                <a:endParaRPr lang="en-US" b="1" dirty="0">
                  <a:latin typeface="Times New Roman" panose="02020603050405020304" pitchFamily="18" charset="0"/>
                  <a:cs typeface="Times New Roman" panose="02020603050405020304" pitchFamily="18" charset="0"/>
                </a:endParaRPr>
              </a:p>
            </p:txBody>
          </p:sp>
          <p:sp>
            <p:nvSpPr>
              <p:cNvPr id="15" name="Rectangle 14"/>
              <p:cNvSpPr/>
              <p:nvPr/>
            </p:nvSpPr>
            <p:spPr>
              <a:xfrm>
                <a:off x="966976" y="4308558"/>
                <a:ext cx="2143337" cy="589641"/>
              </a:xfrm>
              <a:prstGeom prst="rect">
                <a:avLst/>
              </a:prstGeom>
            </p:spPr>
            <p:txBody>
              <a:bodyPr wrap="square">
                <a:spAutoFit/>
              </a:bodyPr>
              <a:lstStyle/>
              <a:p>
                <a:pPr marL="114300" lvl="2">
                  <a:buSzPct val="75000"/>
                  <a:tabLst>
                    <a:tab pos="0" algn="l"/>
                  </a:tabLst>
                </a:pPr>
                <a:r>
                  <a:rPr lang="en-US" sz="1600" b="1" i="1" dirty="0">
                    <a:solidFill>
                      <a:srgbClr val="FF0000"/>
                    </a:solidFill>
                    <a:latin typeface="+mn-lt"/>
                  </a:rPr>
                  <a:t>No power </a:t>
                </a:r>
              </a:p>
            </p:txBody>
          </p:sp>
          <p:sp>
            <p:nvSpPr>
              <p:cNvPr id="16" name="Rectangle 15"/>
              <p:cNvSpPr/>
              <p:nvPr/>
            </p:nvSpPr>
            <p:spPr>
              <a:xfrm>
                <a:off x="1172720" y="2907262"/>
                <a:ext cx="3866906" cy="880712"/>
              </a:xfrm>
              <a:prstGeom prst="rect">
                <a:avLst/>
              </a:prstGeom>
            </p:spPr>
            <p:txBody>
              <a:bodyPr wrap="square">
                <a:spAutoFit/>
              </a:bodyPr>
              <a:lstStyle/>
              <a:p>
                <a:pPr marL="114300" lvl="2" algn="ctr">
                  <a:buSzPct val="75000"/>
                </a:pPr>
                <a:r>
                  <a:rPr lang="en-US" sz="1600" b="1" i="1" dirty="0">
                    <a:solidFill>
                      <a:srgbClr val="FF0000"/>
                    </a:solidFill>
                    <a:latin typeface="+mn-lt"/>
                  </a:rPr>
                  <a:t>Optimal constant blade pitch angle</a:t>
                </a:r>
              </a:p>
            </p:txBody>
          </p:sp>
          <p:sp>
            <p:nvSpPr>
              <p:cNvPr id="17" name="Rectangle 16"/>
              <p:cNvSpPr/>
              <p:nvPr/>
            </p:nvSpPr>
            <p:spPr>
              <a:xfrm>
                <a:off x="6388594" y="4054665"/>
                <a:ext cx="2174303" cy="1251540"/>
              </a:xfrm>
              <a:prstGeom prst="rect">
                <a:avLst/>
              </a:prstGeom>
            </p:spPr>
            <p:txBody>
              <a:bodyPr wrap="square">
                <a:spAutoFit/>
              </a:bodyPr>
              <a:lstStyle/>
              <a:p>
                <a:pPr marL="114300" lvl="2" algn="ctr">
                  <a:buSzPct val="75000"/>
                </a:pPr>
                <a:r>
                  <a:rPr lang="en-US" sz="1600" b="1" i="1" dirty="0">
                    <a:solidFill>
                      <a:srgbClr val="FF0000"/>
                    </a:solidFill>
                    <a:latin typeface="+mn-lt"/>
                  </a:rPr>
                  <a:t>Rated generator speed</a:t>
                </a:r>
              </a:p>
            </p:txBody>
          </p:sp>
          <p:sp>
            <p:nvSpPr>
              <p:cNvPr id="18" name="Rectangle 17"/>
              <p:cNvSpPr/>
              <p:nvPr/>
            </p:nvSpPr>
            <p:spPr>
              <a:xfrm>
                <a:off x="3357646" y="5144213"/>
                <a:ext cx="3117608" cy="589641"/>
              </a:xfrm>
              <a:prstGeom prst="rect">
                <a:avLst/>
              </a:prstGeom>
            </p:spPr>
            <p:txBody>
              <a:bodyPr wrap="square">
                <a:spAutoFit/>
              </a:bodyPr>
              <a:lstStyle/>
              <a:p>
                <a:pPr marL="114300" lvl="2" algn="just">
                  <a:buSzPct val="75000"/>
                </a:pPr>
                <a:r>
                  <a:rPr lang="en-US" sz="1600" b="1" i="1" dirty="0">
                    <a:solidFill>
                      <a:srgbClr val="FF0000"/>
                    </a:solidFill>
                    <a:latin typeface="+mn-lt"/>
                  </a:rPr>
                  <a:t>Linear transition</a:t>
                </a:r>
              </a:p>
            </p:txBody>
          </p:sp>
          <p:sp>
            <p:nvSpPr>
              <p:cNvPr id="19" name="Rectangle 18"/>
              <p:cNvSpPr/>
              <p:nvPr/>
            </p:nvSpPr>
            <p:spPr>
              <a:xfrm>
                <a:off x="4135889" y="1662875"/>
                <a:ext cx="1668721" cy="509886"/>
              </a:xfrm>
              <a:prstGeom prst="rect">
                <a:avLst/>
              </a:prstGeom>
            </p:spPr>
            <p:txBody>
              <a:bodyPr wrap="none">
                <a:spAutoFit/>
              </a:bodyPr>
              <a:lstStyle/>
              <a:p>
                <a:r>
                  <a:rPr lang="en-US" sz="1600" b="1" i="1" dirty="0">
                    <a:solidFill>
                      <a:srgbClr val="92D050"/>
                    </a:solidFill>
                    <a:effectLst>
                      <a:outerShdw blurRad="38100" dist="38100" dir="2700000" algn="tl">
                        <a:srgbClr val="000000">
                          <a:alpha val="43137"/>
                        </a:srgbClr>
                      </a:outerShdw>
                    </a:effectLst>
                  </a:rPr>
                  <a:t>Region 3 </a:t>
                </a:r>
                <a:endParaRPr lang="en-US" sz="1600" dirty="0">
                  <a:solidFill>
                    <a:srgbClr val="92D050"/>
                  </a:solidFill>
                </a:endParaRPr>
              </a:p>
            </p:txBody>
          </p:sp>
          <p:sp>
            <p:nvSpPr>
              <p:cNvPr id="20" name="Rectangle 19"/>
              <p:cNvSpPr/>
              <p:nvPr/>
            </p:nvSpPr>
            <p:spPr>
              <a:xfrm>
                <a:off x="3759261" y="4767850"/>
                <a:ext cx="2185366" cy="509886"/>
              </a:xfrm>
              <a:prstGeom prst="rect">
                <a:avLst/>
              </a:prstGeom>
            </p:spPr>
            <p:txBody>
              <a:bodyPr wrap="none">
                <a:spAutoFit/>
              </a:bodyPr>
              <a:lstStyle/>
              <a:p>
                <a:r>
                  <a:rPr lang="en-US" sz="1600" b="1" i="1" dirty="0">
                    <a:solidFill>
                      <a:srgbClr val="FFC000"/>
                    </a:solidFill>
                    <a:effectLst>
                      <a:outerShdw blurRad="38100" dist="38100" dir="2700000" algn="tl">
                        <a:srgbClr val="000000">
                          <a:alpha val="43137"/>
                        </a:srgbClr>
                      </a:outerShdw>
                    </a:effectLst>
                  </a:rPr>
                  <a:t>Region 2 1/2 </a:t>
                </a:r>
                <a:endParaRPr lang="en-US" sz="1600" dirty="0">
                  <a:solidFill>
                    <a:srgbClr val="FFC000"/>
                  </a:solidFill>
                </a:endParaRPr>
              </a:p>
            </p:txBody>
          </p:sp>
          <p:sp>
            <p:nvSpPr>
              <p:cNvPr id="21" name="Rectangle 20"/>
              <p:cNvSpPr/>
              <p:nvPr/>
            </p:nvSpPr>
            <p:spPr>
              <a:xfrm>
                <a:off x="2417121" y="2413236"/>
                <a:ext cx="1709762" cy="556240"/>
              </a:xfrm>
              <a:prstGeom prst="rect">
                <a:avLst/>
              </a:prstGeom>
            </p:spPr>
            <p:txBody>
              <a:bodyPr wrap="none">
                <a:spAutoFit/>
              </a:bodyPr>
              <a:lstStyle/>
              <a:p>
                <a:r>
                  <a:rPr lang="en-US" sz="1600" b="1" i="1" dirty="0">
                    <a:solidFill>
                      <a:srgbClr val="CC00CC"/>
                    </a:solidFill>
                    <a:effectLst>
                      <a:outerShdw blurRad="38100" dist="38100" dir="2700000" algn="tl">
                        <a:srgbClr val="000000">
                          <a:alpha val="43137"/>
                        </a:srgbClr>
                      </a:outerShdw>
                    </a:effectLst>
                  </a:rPr>
                  <a:t>Region</a:t>
                </a:r>
                <a:r>
                  <a:rPr lang="en-US" b="1" i="1" dirty="0">
                    <a:solidFill>
                      <a:srgbClr val="FF0000"/>
                    </a:solidFill>
                    <a:effectLst>
                      <a:outerShdw blurRad="38100" dist="38100" dir="2700000" algn="tl">
                        <a:srgbClr val="000000">
                          <a:alpha val="43137"/>
                        </a:srgbClr>
                      </a:outerShdw>
                    </a:effectLst>
                  </a:rPr>
                  <a:t> </a:t>
                </a:r>
                <a:r>
                  <a:rPr lang="en-US" b="1" i="1" dirty="0">
                    <a:solidFill>
                      <a:srgbClr val="CC00CC"/>
                    </a:solidFill>
                    <a:effectLst>
                      <a:outerShdw blurRad="38100" dist="38100" dir="2700000" algn="tl">
                        <a:srgbClr val="000000">
                          <a:alpha val="43137"/>
                        </a:srgbClr>
                      </a:outerShdw>
                    </a:effectLst>
                  </a:rPr>
                  <a:t>2</a:t>
                </a:r>
                <a:r>
                  <a:rPr lang="en-US" b="1" i="1" dirty="0">
                    <a:solidFill>
                      <a:srgbClr val="FF0000"/>
                    </a:solidFill>
                    <a:effectLst>
                      <a:outerShdw blurRad="38100" dist="38100" dir="2700000" algn="tl">
                        <a:srgbClr val="000000">
                          <a:alpha val="43137"/>
                        </a:srgbClr>
                      </a:outerShdw>
                    </a:effectLst>
                  </a:rPr>
                  <a:t> </a:t>
                </a:r>
                <a:endParaRPr lang="en-US" dirty="0">
                  <a:solidFill>
                    <a:srgbClr val="FF0000"/>
                  </a:solidFill>
                </a:endParaRPr>
              </a:p>
            </p:txBody>
          </p:sp>
          <p:sp>
            <p:nvSpPr>
              <p:cNvPr id="22" name="Rectangle 21"/>
              <p:cNvSpPr/>
              <p:nvPr/>
            </p:nvSpPr>
            <p:spPr>
              <a:xfrm>
                <a:off x="1235257" y="3956235"/>
                <a:ext cx="1668720" cy="509885"/>
              </a:xfrm>
              <a:prstGeom prst="rect">
                <a:avLst/>
              </a:prstGeom>
            </p:spPr>
            <p:txBody>
              <a:bodyPr wrap="none">
                <a:spAutoFit/>
              </a:bodyPr>
              <a:lstStyle/>
              <a:p>
                <a:r>
                  <a:rPr lang="en-US" sz="1600" b="1" i="1" dirty="0">
                    <a:solidFill>
                      <a:srgbClr val="0070C0"/>
                    </a:solidFill>
                    <a:effectLst>
                      <a:outerShdw blurRad="38100" dist="38100" dir="2700000" algn="tl">
                        <a:srgbClr val="000000">
                          <a:alpha val="43137"/>
                        </a:srgbClr>
                      </a:outerShdw>
                    </a:effectLst>
                  </a:rPr>
                  <a:t>Region 1 </a:t>
                </a:r>
                <a:endParaRPr lang="en-US" sz="1600" dirty="0">
                  <a:solidFill>
                    <a:srgbClr val="0070C0"/>
                  </a:solidFill>
                </a:endParaRPr>
              </a:p>
            </p:txBody>
          </p:sp>
        </p:grpSp>
      </p:grpSp>
      <p:graphicFrame>
        <p:nvGraphicFramePr>
          <p:cNvPr id="23" name="Object 22"/>
          <p:cNvGraphicFramePr>
            <a:graphicFrameLocks noChangeAspect="1"/>
          </p:cNvGraphicFramePr>
          <p:nvPr>
            <p:extLst/>
          </p:nvPr>
        </p:nvGraphicFramePr>
        <p:xfrm>
          <a:off x="1457325" y="2328863"/>
          <a:ext cx="1143000" cy="304800"/>
        </p:xfrm>
        <a:graphic>
          <a:graphicData uri="http://schemas.openxmlformats.org/presentationml/2006/ole">
            <mc:AlternateContent xmlns:mc="http://schemas.openxmlformats.org/markup-compatibility/2006">
              <mc:Choice xmlns:v="urn:schemas-microsoft-com:vml" Requires="v">
                <p:oleObj spid="_x0000_s401812" name="Equation" r:id="rId11" imgW="1143000" imgH="304560" progId="Equation.DSMT4">
                  <p:embed/>
                </p:oleObj>
              </mc:Choice>
              <mc:Fallback>
                <p:oleObj name="Equation" r:id="rId11" imgW="1143000" imgH="304560" progId="Equation.DSMT4">
                  <p:embed/>
                  <p:pic>
                    <p:nvPicPr>
                      <p:cNvPr id="23" name="Object 22"/>
                      <p:cNvPicPr>
                        <a:picLocks noChangeAspect="1" noChangeArrowheads="1"/>
                      </p:cNvPicPr>
                      <p:nvPr/>
                    </p:nvPicPr>
                    <p:blipFill>
                      <a:blip r:embed="rId12"/>
                      <a:srcRect/>
                      <a:stretch>
                        <a:fillRect/>
                      </a:stretch>
                    </p:blipFill>
                    <p:spPr bwMode="auto">
                      <a:xfrm>
                        <a:off x="1457325" y="2328863"/>
                        <a:ext cx="1143000" cy="304800"/>
                      </a:xfrm>
                      <a:prstGeom prst="rect">
                        <a:avLst/>
                      </a:prstGeom>
                      <a:noFill/>
                      <a:ln w="38100">
                        <a:solidFill>
                          <a:srgbClr val="00B0F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nvPr>
        </p:nvGraphicFramePr>
        <p:xfrm>
          <a:off x="989013" y="2871788"/>
          <a:ext cx="2120900" cy="660400"/>
        </p:xfrm>
        <a:graphic>
          <a:graphicData uri="http://schemas.openxmlformats.org/presentationml/2006/ole">
            <mc:AlternateContent xmlns:mc="http://schemas.openxmlformats.org/markup-compatibility/2006">
              <mc:Choice xmlns:v="urn:schemas-microsoft-com:vml" Requires="v">
                <p:oleObj spid="_x0000_s401813" name="Equation" r:id="rId13" imgW="2120760" imgH="660240" progId="Equation.DSMT4">
                  <p:embed/>
                </p:oleObj>
              </mc:Choice>
              <mc:Fallback>
                <p:oleObj name="Equation" r:id="rId13" imgW="2120760" imgH="660240" progId="Equation.DSMT4">
                  <p:embed/>
                  <p:pic>
                    <p:nvPicPr>
                      <p:cNvPr id="24" name="Object 23"/>
                      <p:cNvPicPr>
                        <a:picLocks noChangeAspect="1" noChangeArrowheads="1"/>
                      </p:cNvPicPr>
                      <p:nvPr/>
                    </p:nvPicPr>
                    <p:blipFill>
                      <a:blip r:embed="rId14"/>
                      <a:srcRect/>
                      <a:stretch>
                        <a:fillRect/>
                      </a:stretch>
                    </p:blipFill>
                    <p:spPr bwMode="auto">
                      <a:xfrm>
                        <a:off x="989013" y="2871788"/>
                        <a:ext cx="21209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nvPr>
        </p:nvGraphicFramePr>
        <p:xfrm>
          <a:off x="803275" y="5205413"/>
          <a:ext cx="3136900" cy="635000"/>
        </p:xfrm>
        <a:graphic>
          <a:graphicData uri="http://schemas.openxmlformats.org/presentationml/2006/ole">
            <mc:AlternateContent xmlns:mc="http://schemas.openxmlformats.org/markup-compatibility/2006">
              <mc:Choice xmlns:v="urn:schemas-microsoft-com:vml" Requires="v">
                <p:oleObj spid="_x0000_s401814" name="Equation" r:id="rId15" imgW="3136680" imgH="634680" progId="Equation.DSMT4">
                  <p:embed/>
                </p:oleObj>
              </mc:Choice>
              <mc:Fallback>
                <p:oleObj name="Equation" r:id="rId15" imgW="3136680" imgH="634680" progId="Equation.DSMT4">
                  <p:embed/>
                  <p:pic>
                    <p:nvPicPr>
                      <p:cNvPr id="25" name="Object 24"/>
                      <p:cNvPicPr/>
                      <p:nvPr/>
                    </p:nvPicPr>
                    <p:blipFill>
                      <a:blip r:embed="rId16"/>
                      <a:stretch>
                        <a:fillRect/>
                      </a:stretch>
                    </p:blipFill>
                    <p:spPr>
                      <a:xfrm>
                        <a:off x="803275" y="5205413"/>
                        <a:ext cx="3136900" cy="635000"/>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1690626" y="4156518"/>
          <a:ext cx="800100" cy="330200"/>
        </p:xfrm>
        <a:graphic>
          <a:graphicData uri="http://schemas.openxmlformats.org/presentationml/2006/ole">
            <mc:AlternateContent xmlns:mc="http://schemas.openxmlformats.org/markup-compatibility/2006">
              <mc:Choice xmlns:v="urn:schemas-microsoft-com:vml" Requires="v">
                <p:oleObj spid="_x0000_s401815" name="Equation" r:id="rId17" imgW="799920" imgH="330120" progId="Equation.DSMT4">
                  <p:embed/>
                </p:oleObj>
              </mc:Choice>
              <mc:Fallback>
                <p:oleObj name="Equation" r:id="rId17" imgW="799920" imgH="330120" progId="Equation.DSMT4">
                  <p:embed/>
                  <p:pic>
                    <p:nvPicPr>
                      <p:cNvPr id="32" name="Object 31"/>
                      <p:cNvPicPr/>
                      <p:nvPr/>
                    </p:nvPicPr>
                    <p:blipFill>
                      <a:blip r:embed="rId18"/>
                      <a:stretch>
                        <a:fillRect/>
                      </a:stretch>
                    </p:blipFill>
                    <p:spPr>
                      <a:xfrm>
                        <a:off x="1690626" y="4156518"/>
                        <a:ext cx="800100" cy="330200"/>
                      </a:xfrm>
                      <a:prstGeom prst="rect">
                        <a:avLst/>
                      </a:prstGeom>
                    </p:spPr>
                  </p:pic>
                </p:oleObj>
              </mc:Fallback>
            </mc:AlternateContent>
          </a:graphicData>
        </a:graphic>
      </p:graphicFrame>
      <p:pic>
        <p:nvPicPr>
          <p:cNvPr id="27" name="Picture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74574" y="866775"/>
            <a:ext cx="2366084" cy="2136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8" name="TextBox 27"/>
              <p:cNvSpPr txBox="1"/>
              <p:nvPr/>
            </p:nvSpPr>
            <p:spPr>
              <a:xfrm>
                <a:off x="653102" y="966305"/>
                <a:ext cx="2847975" cy="485582"/>
              </a:xfrm>
              <a:prstGeom prst="rect">
                <a:avLst/>
              </a:prstGeom>
              <a:noFill/>
            </p:spPr>
            <p:txBody>
              <a:bodyPr wrap="square" rtlCol="0">
                <a:spAutoFit/>
              </a:bodyPr>
              <a:lstStyle/>
              <a:p>
                <a:r>
                  <a:rPr lang="en-US" dirty="0"/>
                  <a:t>TSR:</a:t>
                </a:r>
                <a14:m>
                  <m:oMath xmlns:m="http://schemas.openxmlformats.org/officeDocument/2006/math">
                    <m:r>
                      <a:rPr lang="en-US" b="0" i="0" smtClean="0">
                        <a:latin typeface="Cambria Math"/>
                        <a:ea typeface="Cambria Math"/>
                      </a:rPr>
                      <m:t>     </m:t>
                    </m:r>
                    <m:r>
                      <a:rPr lang="en-US" i="1" smtClean="0">
                        <a:latin typeface="Cambria Math"/>
                        <a:ea typeface="Cambria Math"/>
                      </a:rPr>
                      <m:t>𝜆</m:t>
                    </m:r>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𝜔</m:t>
                        </m:r>
                        <m:r>
                          <a:rPr lang="en-US" b="0" i="1" smtClean="0">
                            <a:latin typeface="Cambria Math"/>
                            <a:ea typeface="Cambria Math"/>
                          </a:rPr>
                          <m:t>𝑅</m:t>
                        </m:r>
                      </m:num>
                      <m:den>
                        <m:r>
                          <a:rPr lang="en-US" b="0" i="1" smtClean="0">
                            <a:latin typeface="Cambria Math"/>
                            <a:ea typeface="Cambria Math"/>
                          </a:rPr>
                          <m:t>𝑣</m:t>
                        </m:r>
                      </m:den>
                    </m:f>
                  </m:oMath>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53102" y="966305"/>
                <a:ext cx="2847975" cy="485582"/>
              </a:xfrm>
              <a:prstGeom prst="rect">
                <a:avLst/>
              </a:prstGeom>
              <a:blipFill rotWithShape="1">
                <a:blip r:embed="rId20"/>
                <a:stretch>
                  <a:fillRect l="-1713" b="-7595"/>
                </a:stretch>
              </a:blipFill>
            </p:spPr>
            <p:txBody>
              <a:bodyPr/>
              <a:lstStyle/>
              <a:p>
                <a:r>
                  <a:rPr lang="en-US">
                    <a:noFill/>
                  </a:rPr>
                  <a:t> </a:t>
                </a:r>
              </a:p>
            </p:txBody>
          </p:sp>
        </mc:Fallback>
      </mc:AlternateContent>
      <p:sp>
        <p:nvSpPr>
          <p:cNvPr id="26" name="Slide Number Placeholder 25"/>
          <p:cNvSpPr>
            <a:spLocks noGrp="1"/>
          </p:cNvSpPr>
          <p:nvPr>
            <p:ph type="sldNum" sz="quarter" idx="4"/>
          </p:nvPr>
        </p:nvSpPr>
        <p:spPr/>
        <p:txBody>
          <a:bodyPr/>
          <a:lstStyle/>
          <a:p>
            <a:fld id="{4A466926-17EF-4CAC-B717-1CD0EBB5093C}" type="slidenum">
              <a:rPr lang="en-US" smtClean="0"/>
              <a:pPr/>
              <a:t>45</a:t>
            </a:fld>
            <a:endParaRPr lang="en-US" dirty="0"/>
          </a:p>
        </p:txBody>
      </p:sp>
    </p:spTree>
    <p:extLst>
      <p:ext uri="{BB962C8B-B14F-4D97-AF65-F5344CB8AC3E}">
        <p14:creationId xmlns:p14="http://schemas.microsoft.com/office/powerpoint/2010/main" val="3424394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71500" y="1181100"/>
            <a:ext cx="4857750" cy="8572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831" y="1094377"/>
            <a:ext cx="3282512" cy="264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7486650" y="2624747"/>
                <a:ext cx="1286876" cy="276999"/>
              </a:xfrm>
              <a:prstGeom prst="rect">
                <a:avLst/>
              </a:prstGeom>
              <a:noFill/>
            </p:spPr>
            <p:txBody>
              <a:bodyPr wrap="square" rtlCol="0">
                <a:spAutoFit/>
              </a:bodyPr>
              <a:lstStyle/>
              <a:p>
                <a14:m>
                  <m:oMath xmlns:m="http://schemas.openxmlformats.org/officeDocument/2006/math">
                    <m:r>
                      <a:rPr lang="en-US" sz="1200" i="1" smtClean="0">
                        <a:latin typeface="Cambria Math"/>
                        <a:ea typeface="Cambria Math"/>
                      </a:rPr>
                      <m:t>𝛽</m:t>
                    </m:r>
                    <m:r>
                      <a:rPr lang="en-US" sz="1200" b="0" i="1" smtClean="0">
                        <a:latin typeface="Cambria Math"/>
                        <a:ea typeface="Cambria Math"/>
                      </a:rPr>
                      <m:t>=0</m:t>
                    </m:r>
                  </m:oMath>
                </a14:m>
                <a:r>
                  <a:rPr lang="en-US" sz="1200" dirty="0"/>
                  <a:t>,</a:t>
                </a:r>
                <a:r>
                  <a:rPr lang="en-US" sz="1200" dirty="0">
                    <a:ea typeface="Cambria Math"/>
                  </a:rPr>
                  <a:t> </a:t>
                </a:r>
                <a14:m>
                  <m:oMath xmlns:m="http://schemas.openxmlformats.org/officeDocument/2006/math">
                    <m:sSub>
                      <m:sSubPr>
                        <m:ctrlPr>
                          <a:rPr lang="en-US" sz="1200" i="1">
                            <a:latin typeface="Cambria Math"/>
                            <a:ea typeface="Cambria Math"/>
                          </a:rPr>
                        </m:ctrlPr>
                      </m:sSubPr>
                      <m:e>
                        <m:r>
                          <a:rPr lang="en-US" sz="1200" i="1">
                            <a:latin typeface="Cambria Math"/>
                            <a:ea typeface="Cambria Math"/>
                          </a:rPr>
                          <m:t>𝜆</m:t>
                        </m:r>
                        <m:r>
                          <m:rPr>
                            <m:nor/>
                          </m:rPr>
                          <a:rPr lang="en-US" sz="1200" dirty="0"/>
                          <m:t> </m:t>
                        </m:r>
                      </m:e>
                      <m:sub>
                        <m:r>
                          <a:rPr lang="en-US" sz="1200" i="1">
                            <a:latin typeface="Cambria Math"/>
                            <a:ea typeface="Cambria Math"/>
                          </a:rPr>
                          <m:t>∗</m:t>
                        </m:r>
                      </m:sub>
                    </m:sSub>
                  </m:oMath>
                </a14:m>
                <a:r>
                  <a:rPr lang="en-US" sz="1200" dirty="0"/>
                  <a:t>=7.5</a:t>
                </a:r>
              </a:p>
            </p:txBody>
          </p:sp>
        </mc:Choice>
        <mc:Fallback xmlns="">
          <p:sp>
            <p:nvSpPr>
              <p:cNvPr id="2" name="TextBox 1"/>
              <p:cNvSpPr txBox="1">
                <a:spLocks noRot="1" noChangeAspect="1" noMove="1" noResize="1" noEditPoints="1" noAdjustHandles="1" noChangeArrowheads="1" noChangeShapeType="1" noTextEdit="1"/>
              </p:cNvSpPr>
              <p:nvPr/>
            </p:nvSpPr>
            <p:spPr>
              <a:xfrm>
                <a:off x="7486650" y="2624747"/>
                <a:ext cx="1286876" cy="276999"/>
              </a:xfrm>
              <a:prstGeom prst="rect">
                <a:avLst/>
              </a:prstGeom>
              <a:blipFill rotWithShape="1">
                <a:blip r:embed="rId4"/>
                <a:stretch>
                  <a:fillRect t="-2222" b="-15556"/>
                </a:stretch>
              </a:blipFill>
            </p:spPr>
            <p:txBody>
              <a:bodyPr/>
              <a:lstStyle/>
              <a:p>
                <a:r>
                  <a:rPr lang="en-US">
                    <a:noFill/>
                  </a:rPr>
                  <a:t> </a:t>
                </a:r>
              </a:p>
            </p:txBody>
          </p:sp>
        </mc:Fallback>
      </mc:AlternateContent>
      <p:sp>
        <p:nvSpPr>
          <p:cNvPr id="3" name="TextBox 2"/>
          <p:cNvSpPr txBox="1"/>
          <p:nvPr/>
        </p:nvSpPr>
        <p:spPr>
          <a:xfrm>
            <a:off x="478263" y="2857500"/>
            <a:ext cx="2578864" cy="400110"/>
          </a:xfrm>
          <a:prstGeom prst="rect">
            <a:avLst/>
          </a:prstGeom>
          <a:noFill/>
        </p:spPr>
        <p:txBody>
          <a:bodyPr wrap="square" rtlCol="0">
            <a:spAutoFit/>
          </a:bodyPr>
          <a:lstStyle/>
          <a:p>
            <a:r>
              <a:rPr lang="en-US" sz="2000" dirty="0">
                <a:latin typeface="+mn-lt"/>
              </a:rPr>
              <a:t>The curve (dotted line)</a:t>
            </a:r>
          </a:p>
        </p:txBody>
      </p:sp>
      <p:graphicFrame>
        <p:nvGraphicFramePr>
          <p:cNvPr id="4" name="Object 3"/>
          <p:cNvGraphicFramePr>
            <a:graphicFrameLocks noChangeAspect="1"/>
          </p:cNvGraphicFramePr>
          <p:nvPr>
            <p:extLst/>
          </p:nvPr>
        </p:nvGraphicFramePr>
        <p:xfrm>
          <a:off x="3730625" y="2781300"/>
          <a:ext cx="1714500" cy="584200"/>
        </p:xfrm>
        <a:graphic>
          <a:graphicData uri="http://schemas.openxmlformats.org/presentationml/2006/ole">
            <mc:AlternateContent xmlns:mc="http://schemas.openxmlformats.org/markup-compatibility/2006">
              <mc:Choice xmlns:v="urn:schemas-microsoft-com:vml" Requires="v">
                <p:oleObj spid="_x0000_s402719" name="Equation" r:id="rId5" imgW="1714320" imgH="583920" progId="Equation.DSMT4">
                  <p:embed/>
                </p:oleObj>
              </mc:Choice>
              <mc:Fallback>
                <p:oleObj name="Equation" r:id="rId5" imgW="1714320" imgH="583920" progId="Equation.DSMT4">
                  <p:embed/>
                  <p:pic>
                    <p:nvPicPr>
                      <p:cNvPr id="4" name="Object 3"/>
                      <p:cNvPicPr>
                        <a:picLocks noChangeAspect="1" noChangeArrowheads="1"/>
                      </p:cNvPicPr>
                      <p:nvPr/>
                    </p:nvPicPr>
                    <p:blipFill>
                      <a:blip r:embed="rId6"/>
                      <a:srcRect/>
                      <a:stretch>
                        <a:fillRect/>
                      </a:stretch>
                    </p:blipFill>
                    <p:spPr bwMode="auto">
                      <a:xfrm>
                        <a:off x="3730625" y="2781300"/>
                        <a:ext cx="1714500" cy="584200"/>
                      </a:xfrm>
                      <a:prstGeom prst="rect">
                        <a:avLst/>
                      </a:prstGeom>
                      <a:solidFill>
                        <a:schemeClr val="tx2">
                          <a:lumMod val="20000"/>
                          <a:lumOff val="80000"/>
                        </a:schemeClr>
                      </a:solid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478263" y="3291959"/>
                <a:ext cx="3533776" cy="400110"/>
              </a:xfrm>
              <a:prstGeom prst="rect">
                <a:avLst/>
              </a:prstGeom>
              <a:noFill/>
            </p:spPr>
            <p:txBody>
              <a:bodyPr wrap="square" rtlCol="0">
                <a:spAutoFit/>
              </a:bodyPr>
              <a:lstStyle/>
              <a:p>
                <a:r>
                  <a:rPr lang="en-US" sz="2000" dirty="0">
                    <a:latin typeface="+mn-lt"/>
                  </a:rPr>
                  <a:t>The solid line </a:t>
                </a:r>
                <a14:m>
                  <m:oMath xmlns:m="http://schemas.openxmlformats.org/officeDocument/2006/math">
                    <m:r>
                      <m:rPr>
                        <m:sty m:val="p"/>
                      </m:rPr>
                      <a:rPr lang="en-US" sz="2000" b="0" i="0" smtClean="0">
                        <a:latin typeface="Cambria Math"/>
                        <a:ea typeface="Cambria Math"/>
                      </a:rPr>
                      <m:t>Cp</m:t>
                    </m:r>
                    <m:r>
                      <a:rPr lang="en-US" sz="2000" b="0" i="0" smtClean="0">
                        <a:latin typeface="Cambria Math"/>
                        <a:ea typeface="Cambria Math"/>
                      </a:rPr>
                      <m:t>(</m:t>
                    </m:r>
                    <m:r>
                      <a:rPr lang="en-US" sz="2000" i="1">
                        <a:latin typeface="Cambria Math"/>
                        <a:ea typeface="Cambria Math"/>
                      </a:rPr>
                      <m:t>𝛽</m:t>
                    </m:r>
                    <m:r>
                      <a:rPr lang="en-US" sz="2000" i="1">
                        <a:latin typeface="Cambria Math"/>
                        <a:ea typeface="Cambria Math"/>
                      </a:rPr>
                      <m:t>=0)</m:t>
                    </m:r>
                  </m:oMath>
                </a14:m>
                <a:endParaRPr lang="en-US" sz="2000" dirty="0">
                  <a:latin typeface="+mn-l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78263" y="3291959"/>
                <a:ext cx="3533776" cy="400110"/>
              </a:xfrm>
              <a:prstGeom prst="rect">
                <a:avLst/>
              </a:prstGeom>
              <a:blipFill>
                <a:blip r:embed="rId7"/>
                <a:stretch>
                  <a:fillRect l="-1724" t="-7576" b="-25758"/>
                </a:stretch>
              </a:blipFill>
            </p:spPr>
            <p:txBody>
              <a:bodyPr/>
              <a:lstStyle/>
              <a:p>
                <a:r>
                  <a:rPr lang="en-US">
                    <a:noFill/>
                  </a:rPr>
                  <a:t> </a:t>
                </a:r>
              </a:p>
            </p:txBody>
          </p:sp>
        </mc:Fallback>
      </mc:AlternateContent>
      <p:sp>
        <p:nvSpPr>
          <p:cNvPr id="6" name="Rectangle 5"/>
          <p:cNvSpPr/>
          <p:nvPr/>
        </p:nvSpPr>
        <p:spPr>
          <a:xfrm>
            <a:off x="6724651" y="1323974"/>
            <a:ext cx="842916" cy="1781175"/>
          </a:xfrm>
          <a:prstGeom prst="rect">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nvPr>
        </p:nvGraphicFramePr>
        <p:xfrm>
          <a:off x="796925" y="4582723"/>
          <a:ext cx="1054100" cy="203200"/>
        </p:xfrm>
        <a:graphic>
          <a:graphicData uri="http://schemas.openxmlformats.org/presentationml/2006/ole">
            <mc:AlternateContent xmlns:mc="http://schemas.openxmlformats.org/markup-compatibility/2006">
              <mc:Choice xmlns:v="urn:schemas-microsoft-com:vml" Requires="v">
                <p:oleObj spid="_x0000_s402720" name="Equation" r:id="rId8" imgW="1054080" imgH="203040" progId="Equation.DSMT4">
                  <p:embed/>
                </p:oleObj>
              </mc:Choice>
              <mc:Fallback>
                <p:oleObj name="Equation" r:id="rId8" imgW="1054080" imgH="203040" progId="Equation.DSMT4">
                  <p:embed/>
                  <p:pic>
                    <p:nvPicPr>
                      <p:cNvPr id="8" name="Object 7"/>
                      <p:cNvPicPr/>
                      <p:nvPr/>
                    </p:nvPicPr>
                    <p:blipFill>
                      <a:blip r:embed="rId9"/>
                      <a:stretch>
                        <a:fillRect/>
                      </a:stretch>
                    </p:blipFill>
                    <p:spPr>
                      <a:xfrm>
                        <a:off x="796925" y="4582723"/>
                        <a:ext cx="10541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p:nvPr/>
            </p:nvSpPr>
            <p:spPr>
              <a:xfrm>
                <a:off x="480674" y="4451672"/>
                <a:ext cx="6823791" cy="400110"/>
              </a:xfrm>
              <a:prstGeom prst="rect">
                <a:avLst/>
              </a:prstGeom>
            </p:spPr>
            <p:txBody>
              <a:bodyPr wrap="none">
                <a:spAutoFit/>
              </a:bodyPr>
              <a:lstStyle/>
              <a:p>
                <a:pPr marL="285750" indent="-285750">
                  <a:buFont typeface="Wingdings" panose="05000000000000000000" pitchFamily="2" charset="2"/>
                  <a:buChar char="v"/>
                </a:pPr>
                <a:r>
                  <a:rPr lang="en-US" sz="2000" dirty="0">
                    <a:latin typeface="+mn-lt"/>
                  </a:rPr>
                  <a:t>                 ,                   , </a:t>
                </a:r>
                <a14:m>
                  <m:oMath xmlns:m="http://schemas.openxmlformats.org/officeDocument/2006/math">
                    <m:acc>
                      <m:accPr>
                        <m:chr m:val="̇"/>
                        <m:ctrlPr>
                          <a:rPr lang="en-US" sz="2000" i="1" dirty="0">
                            <a:latin typeface="Cambria Math"/>
                          </a:rPr>
                        </m:ctrlPr>
                      </m:accPr>
                      <m:e>
                        <m:sSub>
                          <m:sSubPr>
                            <m:ctrlPr>
                              <a:rPr lang="en-US" sz="2000" i="1" dirty="0">
                                <a:latin typeface="Cambria Math"/>
                                <a:ea typeface="Cambria Math"/>
                              </a:rPr>
                            </m:ctrlPr>
                          </m:sSubPr>
                          <m:e>
                            <m:r>
                              <a:rPr lang="en-US" sz="2000" i="1" dirty="0">
                                <a:latin typeface="Cambria Math"/>
                                <a:ea typeface="Cambria Math"/>
                              </a:rPr>
                              <m:t>𝜔</m:t>
                            </m:r>
                          </m:e>
                          <m:sub>
                            <m:r>
                              <a:rPr lang="en-US" sz="2000" i="1" dirty="0">
                                <a:latin typeface="Cambria Math"/>
                                <a:ea typeface="Cambria Math"/>
                              </a:rPr>
                              <m:t>𝑟</m:t>
                            </m:r>
                          </m:sub>
                        </m:sSub>
                        <m:r>
                          <a:rPr lang="en-US" sz="2000" i="1">
                            <a:latin typeface="Cambria Math"/>
                            <a:ea typeface="Cambria Math"/>
                          </a:rPr>
                          <m:t>&gt;</m:t>
                        </m:r>
                      </m:e>
                    </m:acc>
                    <m:r>
                      <a:rPr lang="en-US" sz="2000" i="1" dirty="0">
                        <a:latin typeface="Cambria Math"/>
                        <a:ea typeface="Cambria Math"/>
                      </a:rPr>
                      <m:t>0</m:t>
                    </m:r>
                    <m:r>
                      <m:rPr>
                        <m:nor/>
                      </m:rPr>
                      <a:rPr lang="en-US" sz="2000" dirty="0">
                        <a:latin typeface="+mn-lt"/>
                      </a:rPr>
                      <m:t>, </m:t>
                    </m:r>
                    <m:r>
                      <a:rPr lang="en-US" sz="2000" i="1">
                        <a:latin typeface="Cambria Math"/>
                        <a:ea typeface="Cambria Math"/>
                      </a:rPr>
                      <m:t>𝜆</m:t>
                    </m:r>
                    <m:sSub>
                      <m:sSubPr>
                        <m:ctrlPr>
                          <a:rPr lang="en-US" sz="2000" i="1">
                            <a:latin typeface="Cambria Math"/>
                            <a:ea typeface="Cambria Math"/>
                          </a:rPr>
                        </m:ctrlPr>
                      </m:sSubPr>
                      <m:e>
                        <m:r>
                          <a:rPr lang="en-US" sz="2000" i="1">
                            <a:latin typeface="Cambria Math"/>
                            <a:ea typeface="Cambria Math"/>
                          </a:rPr>
                          <m:t>&lt;</m:t>
                        </m:r>
                        <m:r>
                          <a:rPr lang="en-US" sz="2000" i="1">
                            <a:latin typeface="Cambria Math"/>
                            <a:ea typeface="Cambria Math"/>
                          </a:rPr>
                          <m:t>𝜆</m:t>
                        </m:r>
                        <m:r>
                          <m:rPr>
                            <m:nor/>
                          </m:rPr>
                          <a:rPr lang="en-US" sz="2000" dirty="0">
                            <a:latin typeface="+mn-lt"/>
                          </a:rPr>
                          <m:t> </m:t>
                        </m:r>
                      </m:e>
                      <m:sub>
                        <m:r>
                          <a:rPr lang="en-US" sz="2000" i="1">
                            <a:latin typeface="Cambria Math"/>
                            <a:ea typeface="Cambria Math"/>
                          </a:rPr>
                          <m:t>∗</m:t>
                        </m:r>
                      </m:sub>
                    </m:sSub>
                  </m:oMath>
                </a14:m>
                <a:r>
                  <a:rPr lang="en-US" sz="2000" dirty="0">
                    <a:latin typeface="+mn-lt"/>
                  </a:rPr>
                  <a:t>, it will accelerate to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𝜆</m:t>
                        </m:r>
                        <m:r>
                          <m:rPr>
                            <m:nor/>
                          </m:rPr>
                          <a:rPr lang="en-US" sz="2000" dirty="0">
                            <a:latin typeface="+mn-lt"/>
                          </a:rPr>
                          <m:t> </m:t>
                        </m:r>
                      </m:e>
                      <m:sub>
                        <m:r>
                          <a:rPr lang="en-US" sz="2000" i="1">
                            <a:latin typeface="Cambria Math"/>
                            <a:ea typeface="Cambria Math"/>
                          </a:rPr>
                          <m:t>∗</m:t>
                        </m:r>
                      </m:sub>
                    </m:sSub>
                  </m:oMath>
                </a14:m>
                <a:endParaRPr lang="en-US" sz="2000" dirty="0">
                  <a:latin typeface="+mn-lt"/>
                </a:endParaRPr>
              </a:p>
            </p:txBody>
          </p:sp>
        </mc:Choice>
        <mc:Fallback xmlns="">
          <p:sp>
            <p:nvSpPr>
              <p:cNvPr id="11" name="Rectangle 10"/>
              <p:cNvSpPr>
                <a:spLocks noRot="1" noChangeAspect="1" noMove="1" noResize="1" noEditPoints="1" noAdjustHandles="1" noChangeArrowheads="1" noChangeShapeType="1" noTextEdit="1"/>
              </p:cNvSpPr>
              <p:nvPr/>
            </p:nvSpPr>
            <p:spPr>
              <a:xfrm>
                <a:off x="480674" y="4451672"/>
                <a:ext cx="6823791" cy="400110"/>
              </a:xfrm>
              <a:prstGeom prst="rect">
                <a:avLst/>
              </a:prstGeom>
              <a:blipFill>
                <a:blip r:embed="rId10"/>
                <a:stretch>
                  <a:fillRect l="-804" t="-7576" b="-25758"/>
                </a:stretch>
              </a:blipFill>
            </p:spPr>
            <p:txBody>
              <a:bodyPr/>
              <a:lstStyle/>
              <a:p>
                <a:r>
                  <a:rPr lang="en-US">
                    <a:noFill/>
                  </a:rPr>
                  <a:t> </a:t>
                </a:r>
              </a:p>
            </p:txBody>
          </p:sp>
        </mc:Fallback>
      </mc:AlternateContent>
      <p:graphicFrame>
        <p:nvGraphicFramePr>
          <p:cNvPr id="12" name="Object 11"/>
          <p:cNvGraphicFramePr>
            <a:graphicFrameLocks noChangeAspect="1"/>
          </p:cNvGraphicFramePr>
          <p:nvPr>
            <p:extLst/>
          </p:nvPr>
        </p:nvGraphicFramePr>
        <p:xfrm>
          <a:off x="828675" y="5123418"/>
          <a:ext cx="609600" cy="203200"/>
        </p:xfrm>
        <a:graphic>
          <a:graphicData uri="http://schemas.openxmlformats.org/presentationml/2006/ole">
            <mc:AlternateContent xmlns:mc="http://schemas.openxmlformats.org/markup-compatibility/2006">
              <mc:Choice xmlns:v="urn:schemas-microsoft-com:vml" Requires="v">
                <p:oleObj spid="_x0000_s402721" name="Equation" r:id="rId11" imgW="609480" imgH="203040" progId="Equation.DSMT4">
                  <p:embed/>
                </p:oleObj>
              </mc:Choice>
              <mc:Fallback>
                <p:oleObj name="Equation" r:id="rId11" imgW="609480" imgH="203040" progId="Equation.DSMT4">
                  <p:embed/>
                  <p:pic>
                    <p:nvPicPr>
                      <p:cNvPr id="12" name="Object 11"/>
                      <p:cNvPicPr/>
                      <p:nvPr/>
                    </p:nvPicPr>
                    <p:blipFill>
                      <a:blip r:embed="rId12"/>
                      <a:stretch>
                        <a:fillRect/>
                      </a:stretch>
                    </p:blipFill>
                    <p:spPr>
                      <a:xfrm>
                        <a:off x="828675" y="5123418"/>
                        <a:ext cx="609600" cy="2032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480674" y="5012445"/>
                <a:ext cx="4931735" cy="400110"/>
              </a:xfrm>
              <a:prstGeom prst="rect">
                <a:avLst/>
              </a:prstGeom>
            </p:spPr>
            <p:txBody>
              <a:bodyPr wrap="none">
                <a:spAutoFit/>
              </a:bodyPr>
              <a:lstStyle/>
              <a:p>
                <a:pPr marL="285750" indent="-285750">
                  <a:buFont typeface="Wingdings" panose="05000000000000000000" pitchFamily="2" charset="2"/>
                  <a:buChar char="v"/>
                </a:pPr>
                <a:r>
                  <a:rPr lang="en-US" sz="2000" dirty="0">
                    <a:latin typeface="+mn-lt"/>
                  </a:rPr>
                  <a:t>          , </a:t>
                </a:r>
                <a14:m>
                  <m:oMath xmlns:m="http://schemas.openxmlformats.org/officeDocument/2006/math">
                    <m:acc>
                      <m:accPr>
                        <m:chr m:val="̇"/>
                        <m:ctrlPr>
                          <a:rPr lang="en-US" sz="2000" i="1" dirty="0" smtClean="0">
                            <a:latin typeface="Cambria Math"/>
                          </a:rPr>
                        </m:ctrlPr>
                      </m:accPr>
                      <m:e>
                        <m:sSub>
                          <m:sSubPr>
                            <m:ctrlPr>
                              <a:rPr lang="en-US" sz="2000" i="1" dirty="0">
                                <a:latin typeface="Cambria Math"/>
                                <a:ea typeface="Cambria Math"/>
                              </a:rPr>
                            </m:ctrlPr>
                          </m:sSubPr>
                          <m:e>
                            <m:r>
                              <a:rPr lang="en-US" sz="2000" i="1" dirty="0">
                                <a:latin typeface="Cambria Math"/>
                                <a:ea typeface="Cambria Math"/>
                              </a:rPr>
                              <m:t>𝜔</m:t>
                            </m:r>
                          </m:e>
                          <m:sub>
                            <m:r>
                              <a:rPr lang="en-US" sz="2000" i="1" dirty="0">
                                <a:latin typeface="Cambria Math"/>
                                <a:ea typeface="Cambria Math"/>
                              </a:rPr>
                              <m:t>𝑟</m:t>
                            </m:r>
                          </m:sub>
                        </m:sSub>
                        <m:r>
                          <a:rPr lang="en-US" sz="2000" b="0" i="1" dirty="0" smtClean="0">
                            <a:latin typeface="Cambria Math"/>
                            <a:ea typeface="Cambria Math"/>
                          </a:rPr>
                          <m:t>&lt;</m:t>
                        </m:r>
                      </m:e>
                    </m:acc>
                    <m:r>
                      <a:rPr lang="en-US" sz="2000" i="1" dirty="0">
                        <a:latin typeface="Cambria Math"/>
                        <a:ea typeface="Cambria Math"/>
                      </a:rPr>
                      <m:t>0</m:t>
                    </m:r>
                  </m:oMath>
                </a14:m>
                <a:r>
                  <a:rPr lang="en-US" sz="2000" dirty="0">
                    <a:latin typeface="+mn-lt"/>
                  </a:rPr>
                  <a:t> rotor speed will slow to zero</a:t>
                </a:r>
              </a:p>
            </p:txBody>
          </p:sp>
        </mc:Choice>
        <mc:Fallback xmlns="">
          <p:sp>
            <p:nvSpPr>
              <p:cNvPr id="13" name="Rectangle 12"/>
              <p:cNvSpPr>
                <a:spLocks noRot="1" noChangeAspect="1" noMove="1" noResize="1" noEditPoints="1" noAdjustHandles="1" noChangeArrowheads="1" noChangeShapeType="1" noTextEdit="1"/>
              </p:cNvSpPr>
              <p:nvPr/>
            </p:nvSpPr>
            <p:spPr>
              <a:xfrm>
                <a:off x="480674" y="5012445"/>
                <a:ext cx="4931735" cy="400110"/>
              </a:xfrm>
              <a:prstGeom prst="rect">
                <a:avLst/>
              </a:prstGeom>
              <a:blipFill>
                <a:blip r:embed="rId13"/>
                <a:stretch>
                  <a:fillRect l="-1112" t="-7576" r="-37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78263" y="2143125"/>
                <a:ext cx="5337461" cy="735394"/>
              </a:xfrm>
              <a:prstGeom prst="rect">
                <a:avLst/>
              </a:prstGeom>
              <a:noFill/>
            </p:spPr>
            <p:txBody>
              <a:bodyPr wrap="square" rtlCol="0">
                <a:spAutoFit/>
              </a:bodyPr>
              <a:lstStyle/>
              <a:p>
                <a:r>
                  <a:rPr lang="en-US" sz="2000" dirty="0">
                    <a:latin typeface="+mn-lt"/>
                  </a:rPr>
                  <a:t>How does it drive Region 2 to obtain maximum </a:t>
                </a:r>
                <a14:m>
                  <m:oMath xmlns:m="http://schemas.openxmlformats.org/officeDocument/2006/math">
                    <m:sSub>
                      <m:sSubPr>
                        <m:ctrlPr>
                          <a:rPr lang="en-US" sz="2000" i="1" smtClean="0">
                            <a:latin typeface="Cambria Math"/>
                          </a:rPr>
                        </m:ctrlPr>
                      </m:sSubPr>
                      <m:e>
                        <m:r>
                          <a:rPr lang="en-US" sz="2000" b="0" i="1" smtClean="0">
                            <a:latin typeface="Cambria Math"/>
                          </a:rPr>
                          <m:t>𝐶</m:t>
                        </m:r>
                      </m:e>
                      <m:sub>
                        <m:r>
                          <a:rPr lang="en-US" sz="2000" b="0" i="1" smtClean="0">
                            <a:latin typeface="Cambria Math"/>
                          </a:rPr>
                          <m:t>𝑝</m:t>
                        </m:r>
                      </m:sub>
                    </m:sSub>
                  </m:oMath>
                </a14:m>
                <a:r>
                  <a:rPr lang="en-US" sz="2000" dirty="0">
                    <a:latin typeface="+mn-lt"/>
                  </a:rPr>
                  <a:t> (Assume uniform constant wind)</a:t>
                </a:r>
              </a:p>
            </p:txBody>
          </p:sp>
        </mc:Choice>
        <mc:Fallback xmlns="">
          <p:sp>
            <p:nvSpPr>
              <p:cNvPr id="16" name="TextBox 15"/>
              <p:cNvSpPr txBox="1">
                <a:spLocks noRot="1" noChangeAspect="1" noMove="1" noResize="1" noEditPoints="1" noAdjustHandles="1" noChangeArrowheads="1" noChangeShapeType="1" noTextEdit="1"/>
              </p:cNvSpPr>
              <p:nvPr/>
            </p:nvSpPr>
            <p:spPr>
              <a:xfrm>
                <a:off x="478263" y="2143125"/>
                <a:ext cx="5337461" cy="735394"/>
              </a:xfrm>
              <a:prstGeom prst="rect">
                <a:avLst/>
              </a:prstGeom>
              <a:blipFill>
                <a:blip r:embed="rId14"/>
                <a:stretch>
                  <a:fillRect l="-1142" t="-4167" b="-14167"/>
                </a:stretch>
              </a:blipFill>
            </p:spPr>
            <p:txBody>
              <a:bodyPr/>
              <a:lstStyle/>
              <a:p>
                <a:r>
                  <a:rPr lang="en-US">
                    <a:noFill/>
                  </a:rPr>
                  <a:t> </a:t>
                </a:r>
              </a:p>
            </p:txBody>
          </p:sp>
        </mc:Fallback>
      </mc:AlternateContent>
      <p:graphicFrame>
        <p:nvGraphicFramePr>
          <p:cNvPr id="14" name="Object 13"/>
          <p:cNvGraphicFramePr>
            <a:graphicFrameLocks noChangeAspect="1"/>
          </p:cNvGraphicFramePr>
          <p:nvPr>
            <p:extLst/>
          </p:nvPr>
        </p:nvGraphicFramePr>
        <p:xfrm>
          <a:off x="2149873" y="1285175"/>
          <a:ext cx="3136900" cy="635000"/>
        </p:xfrm>
        <a:graphic>
          <a:graphicData uri="http://schemas.openxmlformats.org/presentationml/2006/ole">
            <mc:AlternateContent xmlns:mc="http://schemas.openxmlformats.org/markup-compatibility/2006">
              <mc:Choice xmlns:v="urn:schemas-microsoft-com:vml" Requires="v">
                <p:oleObj spid="_x0000_s402722" name="Equation" r:id="rId15" imgW="3136680" imgH="634680" progId="Equation.DSMT4">
                  <p:embed/>
                </p:oleObj>
              </mc:Choice>
              <mc:Fallback>
                <p:oleObj name="Equation" r:id="rId15" imgW="3136680" imgH="634680" progId="Equation.DSMT4">
                  <p:embed/>
                  <p:pic>
                    <p:nvPicPr>
                      <p:cNvPr id="14"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49873" y="1285175"/>
                        <a:ext cx="31369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480674" y="3996809"/>
                <a:ext cx="6127831" cy="400110"/>
              </a:xfrm>
              <a:prstGeom prst="rect">
                <a:avLst/>
              </a:prstGeom>
              <a:noFill/>
            </p:spPr>
            <p:txBody>
              <a:bodyPr wrap="none" rtlCol="0">
                <a:spAutoFit/>
              </a:bodyPr>
              <a:lstStyle/>
              <a:p>
                <a:pPr marL="285750" indent="-285750">
                  <a:buFont typeface="Wingdings" panose="05000000000000000000" pitchFamily="2" charset="2"/>
                  <a:buChar char="v"/>
                </a:pPr>
                <a14:m>
                  <m:oMath xmlns:m="http://schemas.openxmlformats.org/officeDocument/2006/math">
                    <m:r>
                      <a:rPr lang="en-US" sz="2000" i="1" smtClean="0">
                        <a:latin typeface="Cambria Math"/>
                        <a:ea typeface="Cambria Math"/>
                      </a:rPr>
                      <m:t>𝜆</m:t>
                    </m:r>
                    <m:r>
                      <a:rPr lang="en-US" sz="2000" i="1" smtClean="0">
                        <a:latin typeface="Cambria Math"/>
                        <a:ea typeface="Cambria Math"/>
                      </a:rPr>
                      <m:t>&gt;</m:t>
                    </m:r>
                    <m:sSub>
                      <m:sSubPr>
                        <m:ctrlPr>
                          <a:rPr lang="en-US" sz="2000" i="1" smtClean="0">
                            <a:latin typeface="Cambria Math"/>
                            <a:ea typeface="Cambria Math"/>
                          </a:rPr>
                        </m:ctrlPr>
                      </m:sSubPr>
                      <m:e>
                        <m:r>
                          <a:rPr lang="en-US" sz="2000" i="1">
                            <a:latin typeface="Cambria Math"/>
                            <a:ea typeface="Cambria Math"/>
                          </a:rPr>
                          <m:t>𝜆</m:t>
                        </m:r>
                        <m:r>
                          <m:rPr>
                            <m:nor/>
                          </m:rPr>
                          <a:rPr lang="en-US" sz="2000" dirty="0">
                            <a:latin typeface="+mn-lt"/>
                          </a:rPr>
                          <m:t> </m:t>
                        </m:r>
                      </m:e>
                      <m:sub>
                        <m:r>
                          <a:rPr lang="en-US" sz="2000" i="1" smtClean="0">
                            <a:latin typeface="Cambria Math"/>
                            <a:ea typeface="Cambria Math"/>
                          </a:rPr>
                          <m:t>∗</m:t>
                        </m:r>
                      </m:sub>
                    </m:sSub>
                  </m:oMath>
                </a14:m>
                <a:r>
                  <a:rPr lang="en-US" sz="2000" dirty="0">
                    <a:latin typeface="+mn-lt"/>
                  </a:rPr>
                  <a:t>, </a:t>
                </a:r>
                <a14:m>
                  <m:oMath xmlns:m="http://schemas.openxmlformats.org/officeDocument/2006/math">
                    <m:acc>
                      <m:accPr>
                        <m:chr m:val="̇"/>
                        <m:ctrlPr>
                          <a:rPr lang="en-US" sz="2000" i="1" dirty="0" smtClean="0">
                            <a:latin typeface="Cambria Math"/>
                          </a:rPr>
                        </m:ctrlPr>
                      </m:accPr>
                      <m:e>
                        <m:sSub>
                          <m:sSubPr>
                            <m:ctrlPr>
                              <a:rPr lang="en-US" sz="2000" i="1" dirty="0" smtClean="0">
                                <a:latin typeface="Cambria Math"/>
                                <a:ea typeface="Cambria Math"/>
                              </a:rPr>
                            </m:ctrlPr>
                          </m:sSubPr>
                          <m:e>
                            <m:r>
                              <a:rPr lang="en-US" sz="2000" i="1" dirty="0">
                                <a:latin typeface="Cambria Math"/>
                                <a:ea typeface="Cambria Math"/>
                              </a:rPr>
                              <m:t>𝜔</m:t>
                            </m:r>
                          </m:e>
                          <m:sub>
                            <m:r>
                              <a:rPr lang="en-US" sz="2000" b="0" i="1" dirty="0" smtClean="0">
                                <a:latin typeface="Cambria Math"/>
                                <a:ea typeface="Cambria Math"/>
                              </a:rPr>
                              <m:t>𝑟</m:t>
                            </m:r>
                          </m:sub>
                        </m:sSub>
                      </m:e>
                    </m:acc>
                    <m:r>
                      <a:rPr lang="en-US" sz="2000" i="1" dirty="0" smtClean="0">
                        <a:latin typeface="Cambria Math"/>
                        <a:ea typeface="Cambria Math"/>
                      </a:rPr>
                      <m:t>&lt;</m:t>
                    </m:r>
                    <m:r>
                      <a:rPr lang="en-US" sz="2000" b="0" i="1" dirty="0" smtClean="0">
                        <a:latin typeface="Cambria Math"/>
                        <a:ea typeface="Cambria Math"/>
                      </a:rPr>
                      <m:t>0</m:t>
                    </m:r>
                  </m:oMath>
                </a14:m>
                <a:r>
                  <a:rPr lang="en-US" sz="2000" dirty="0">
                    <a:latin typeface="+mn-lt"/>
                  </a:rPr>
                  <a:t>, rotor will decelerate towards </a:t>
                </a:r>
                <a14:m>
                  <m:oMath xmlns:m="http://schemas.openxmlformats.org/officeDocument/2006/math">
                    <m:r>
                      <a:rPr lang="en-US" sz="2000" i="1">
                        <a:latin typeface="Cambria Math"/>
                        <a:ea typeface="Cambria Math"/>
                      </a:rPr>
                      <m:t>𝜆</m:t>
                    </m:r>
                    <m:r>
                      <a:rPr lang="en-US" sz="2000" b="0" i="1" smtClean="0">
                        <a:latin typeface="Cambria Math"/>
                        <a:ea typeface="Cambria Math"/>
                      </a:rPr>
                      <m:t>=</m:t>
                    </m:r>
                    <m:sSub>
                      <m:sSubPr>
                        <m:ctrlPr>
                          <a:rPr lang="en-US" sz="2000" i="1">
                            <a:latin typeface="Cambria Math"/>
                            <a:ea typeface="Cambria Math"/>
                          </a:rPr>
                        </m:ctrlPr>
                      </m:sSubPr>
                      <m:e>
                        <m:r>
                          <a:rPr lang="en-US" sz="2000" i="1">
                            <a:latin typeface="Cambria Math"/>
                            <a:ea typeface="Cambria Math"/>
                          </a:rPr>
                          <m:t>𝜆</m:t>
                        </m:r>
                        <m:r>
                          <m:rPr>
                            <m:nor/>
                          </m:rPr>
                          <a:rPr lang="en-US" sz="2000" dirty="0">
                            <a:latin typeface="+mn-lt"/>
                          </a:rPr>
                          <m:t> </m:t>
                        </m:r>
                      </m:e>
                      <m:sub>
                        <m:r>
                          <a:rPr lang="en-US" sz="2000" i="1">
                            <a:latin typeface="Cambria Math"/>
                            <a:ea typeface="Cambria Math"/>
                          </a:rPr>
                          <m:t>∗</m:t>
                        </m:r>
                      </m:sub>
                    </m:sSub>
                  </m:oMath>
                </a14:m>
                <a:r>
                  <a:rPr lang="en-US" sz="2000" dirty="0">
                    <a:latin typeface="+mn-lt"/>
                  </a:rPr>
                  <a:t> </a:t>
                </a:r>
              </a:p>
            </p:txBody>
          </p:sp>
        </mc:Choice>
        <mc:Fallback xmlns="">
          <p:sp>
            <p:nvSpPr>
              <p:cNvPr id="18" name="TextBox 17"/>
              <p:cNvSpPr txBox="1">
                <a:spLocks noRot="1" noChangeAspect="1" noMove="1" noResize="1" noEditPoints="1" noAdjustHandles="1" noChangeArrowheads="1" noChangeShapeType="1" noTextEdit="1"/>
              </p:cNvSpPr>
              <p:nvPr/>
            </p:nvSpPr>
            <p:spPr>
              <a:xfrm>
                <a:off x="480674" y="3996809"/>
                <a:ext cx="6127831" cy="400110"/>
              </a:xfrm>
              <a:prstGeom prst="rect">
                <a:avLst/>
              </a:prstGeom>
              <a:blipFill>
                <a:blip r:embed="rId17"/>
                <a:stretch>
                  <a:fillRect l="-896"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76662" y="3975393"/>
                <a:ext cx="1334211" cy="390748"/>
              </a:xfrm>
              <a:prstGeom prst="rect">
                <a:avLst/>
              </a:prstGeom>
              <a:noFill/>
            </p:spPr>
            <p:txBody>
              <a:bodyPr wrap="none" rtlCol="0">
                <a:spAutoFit/>
              </a:bodyPr>
              <a:lstStyle/>
              <a:p>
                <a14:m>
                  <m:oMath xmlns:m="http://schemas.openxmlformats.org/officeDocument/2006/math">
                    <m:sSub>
                      <m:sSubPr>
                        <m:ctrlPr>
                          <a:rPr lang="en-US" i="1" smtClean="0">
                            <a:latin typeface="Cambria Math"/>
                          </a:rPr>
                        </m:ctrlPr>
                      </m:sSubPr>
                      <m:e>
                        <m:r>
                          <a:rPr lang="en-US" b="0" i="1" smtClean="0">
                            <a:latin typeface="Cambria Math"/>
                          </a:rPr>
                          <m:t>𝐶</m:t>
                        </m:r>
                      </m:e>
                      <m:sub>
                        <m:r>
                          <a:rPr lang="en-US" b="0" i="1" smtClean="0">
                            <a:latin typeface="Cambria Math"/>
                          </a:rPr>
                          <m:t>𝑝</m:t>
                        </m:r>
                      </m:sub>
                    </m:sSub>
                    <m:r>
                      <a:rPr lang="en-US" i="1" smtClean="0">
                        <a:latin typeface="Cambria Math"/>
                        <a:ea typeface="Cambria Math"/>
                      </a:rPr>
                      <m:t>≤</m:t>
                    </m:r>
                  </m:oMath>
                </a14:m>
                <a:r>
                  <a:rPr lang="en-US" dirty="0"/>
                  <a:t> </a:t>
                </a:r>
                <a14:m>
                  <m:oMath xmlns:m="http://schemas.openxmlformats.org/officeDocument/2006/math">
                    <m:sSub>
                      <m:sSubPr>
                        <m:ctrlPr>
                          <a:rPr lang="en-US" i="1">
                            <a:latin typeface="Cambria Math"/>
                          </a:rPr>
                        </m:ctrlPr>
                      </m:sSubPr>
                      <m:e>
                        <m:r>
                          <a:rPr lang="en-US" i="1">
                            <a:latin typeface="Cambria Math"/>
                          </a:rPr>
                          <m:t>𝐶</m:t>
                        </m:r>
                      </m:e>
                      <m:sub>
                        <m:r>
                          <a:rPr lang="en-US" i="1">
                            <a:latin typeface="Cambria Math"/>
                          </a:rPr>
                          <m:t>𝑝</m:t>
                        </m:r>
                        <m:r>
                          <a:rPr lang="en-US" b="0" i="1" smtClean="0">
                            <a:latin typeface="Cambria Math"/>
                          </a:rPr>
                          <m:t>𝑚𝑎𝑥</m:t>
                        </m:r>
                      </m:sub>
                    </m:sSub>
                  </m:oMath>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976662" y="3975393"/>
                <a:ext cx="1334211" cy="390748"/>
              </a:xfrm>
              <a:prstGeom prst="rect">
                <a:avLst/>
              </a:prstGeom>
              <a:blipFill rotWithShape="1">
                <a:blip r:embed="rId18"/>
                <a:stretch>
                  <a:fillRect b="-3125"/>
                </a:stretch>
              </a:blipFill>
            </p:spPr>
            <p:txBody>
              <a:bodyPr/>
              <a:lstStyle/>
              <a:p>
                <a:r>
                  <a:rPr lang="en-US">
                    <a:noFill/>
                  </a:rPr>
                  <a:t> </a:t>
                </a:r>
              </a:p>
            </p:txBody>
          </p:sp>
        </mc:Fallback>
      </mc:AlternateContent>
      <p:graphicFrame>
        <p:nvGraphicFramePr>
          <p:cNvPr id="20" name="Object 19"/>
          <p:cNvGraphicFramePr>
            <a:graphicFrameLocks noChangeAspect="1"/>
          </p:cNvGraphicFramePr>
          <p:nvPr>
            <p:extLst/>
          </p:nvPr>
        </p:nvGraphicFramePr>
        <p:xfrm>
          <a:off x="1991293" y="4365625"/>
          <a:ext cx="1155700" cy="584200"/>
        </p:xfrm>
        <a:graphic>
          <a:graphicData uri="http://schemas.openxmlformats.org/presentationml/2006/ole">
            <mc:AlternateContent xmlns:mc="http://schemas.openxmlformats.org/markup-compatibility/2006">
              <mc:Choice xmlns:v="urn:schemas-microsoft-com:vml" Requires="v">
                <p:oleObj spid="_x0000_s402723" name="Equation" r:id="rId19" imgW="1155600" imgH="583920" progId="Equation.DSMT4">
                  <p:embed/>
                </p:oleObj>
              </mc:Choice>
              <mc:Fallback>
                <p:oleObj name="Equation" r:id="rId19" imgW="1155600" imgH="583920" progId="Equation.DSMT4">
                  <p:embed/>
                  <p:pic>
                    <p:nvPicPr>
                      <p:cNvPr id="2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91293" y="4365625"/>
                        <a:ext cx="1155700" cy="58420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1" name="Rectangle 20"/>
              <p:cNvSpPr/>
              <p:nvPr/>
            </p:nvSpPr>
            <p:spPr>
              <a:xfrm>
                <a:off x="702514" y="1237550"/>
                <a:ext cx="995272" cy="611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𝜆</m:t>
                      </m:r>
                      <m:r>
                        <a:rPr lang="en-US" i="1">
                          <a:latin typeface="Cambria Math"/>
                          <a:ea typeface="Cambria Math"/>
                        </a:rPr>
                        <m:t>=</m:t>
                      </m:r>
                      <m:f>
                        <m:fPr>
                          <m:ctrlPr>
                            <a:rPr lang="en-US" i="1">
                              <a:latin typeface="Cambria Math"/>
                              <a:ea typeface="Cambria Math"/>
                            </a:rPr>
                          </m:ctrlPr>
                        </m:fPr>
                        <m:num>
                          <m:r>
                            <a:rPr lang="en-US" i="1">
                              <a:latin typeface="Cambria Math"/>
                              <a:ea typeface="Cambria Math"/>
                            </a:rPr>
                            <m:t>𝜔</m:t>
                          </m:r>
                          <m:r>
                            <a:rPr lang="en-US" i="1">
                              <a:latin typeface="Cambria Math"/>
                              <a:ea typeface="Cambria Math"/>
                            </a:rPr>
                            <m:t>𝑅</m:t>
                          </m:r>
                        </m:num>
                        <m:den>
                          <m:r>
                            <a:rPr lang="en-US" i="1">
                              <a:latin typeface="Cambria Math"/>
                              <a:ea typeface="Cambria Math"/>
                            </a:rPr>
                            <m:t>𝑣</m:t>
                          </m:r>
                        </m:den>
                      </m:f>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702514" y="1237550"/>
                <a:ext cx="995272" cy="611001"/>
              </a:xfrm>
              <a:prstGeom prst="rect">
                <a:avLst/>
              </a:prstGeom>
              <a:blipFill rotWithShape="1">
                <a:blip r:embed="rId21"/>
                <a:stretch>
                  <a:fillRect/>
                </a:stretch>
              </a:blipFill>
            </p:spPr>
            <p:txBody>
              <a:bodyPr/>
              <a:lstStyle/>
              <a:p>
                <a:r>
                  <a:rPr lang="en-US">
                    <a:noFill/>
                  </a:rPr>
                  <a:t> </a:t>
                </a:r>
              </a:p>
            </p:txBody>
          </p:sp>
        </mc:Fallback>
      </mc:AlternateContent>
      <p:sp>
        <p:nvSpPr>
          <p:cNvPr id="24"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Region 2 standard torque control</a:t>
            </a:r>
          </a:p>
        </p:txBody>
      </p:sp>
      <p:sp>
        <p:nvSpPr>
          <p:cNvPr id="7" name="Slide Number Placeholder 6"/>
          <p:cNvSpPr>
            <a:spLocks noGrp="1"/>
          </p:cNvSpPr>
          <p:nvPr>
            <p:ph type="sldNum" sz="quarter" idx="4"/>
          </p:nvPr>
        </p:nvSpPr>
        <p:spPr/>
        <p:txBody>
          <a:bodyPr/>
          <a:lstStyle/>
          <a:p>
            <a:fld id="{4A466926-17EF-4CAC-B717-1CD0EBB5093C}" type="slidenum">
              <a:rPr lang="en-US" smtClean="0"/>
              <a:pPr/>
              <a:t>46</a:t>
            </a:fld>
            <a:endParaRPr lang="en-US" dirty="0"/>
          </a:p>
        </p:txBody>
      </p:sp>
    </p:spTree>
    <p:extLst>
      <p:ext uri="{BB962C8B-B14F-4D97-AF65-F5344CB8AC3E}">
        <p14:creationId xmlns:p14="http://schemas.microsoft.com/office/powerpoint/2010/main" val="2493775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638" y="1087674"/>
            <a:ext cx="2296823" cy="272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274" y="1310030"/>
            <a:ext cx="3101126" cy="2284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bwMode="auto">
          <a:xfrm>
            <a:off x="1" y="-1"/>
            <a:ext cx="9144000"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angle </a:t>
            </a:r>
          </a:p>
        </p:txBody>
      </p:sp>
      <p:pic>
        <p:nvPicPr>
          <p:cNvPr id="246786"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58" y="4209322"/>
            <a:ext cx="3611880" cy="173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91050" y="4177234"/>
            <a:ext cx="3609975" cy="173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901621" y="6048375"/>
                <a:ext cx="2924175" cy="369332"/>
              </a:xfrm>
              <a:prstGeom prst="rect">
                <a:avLst/>
              </a:prstGeom>
              <a:noFill/>
            </p:spPr>
            <p:txBody>
              <a:bodyPr wrap="square" rtlCol="0">
                <a:spAutoFit/>
              </a:bodyPr>
              <a:lstStyle/>
              <a:p>
                <a:r>
                  <a:rPr lang="en-US" dirty="0"/>
                  <a:t>Wind turbine starts(</a:t>
                </a:r>
                <a14:m>
                  <m:oMath xmlns:m="http://schemas.openxmlformats.org/officeDocument/2006/math">
                    <m:r>
                      <a:rPr lang="en-US" i="1" smtClean="0">
                        <a:latin typeface="Cambria Math"/>
                        <a:ea typeface="Cambria Math"/>
                      </a:rPr>
                      <m:t>𝛽</m:t>
                    </m:r>
                    <m:r>
                      <a:rPr lang="en-US" b="0" i="1" smtClean="0">
                        <a:latin typeface="Cambria Math"/>
                        <a:ea typeface="Cambria Math"/>
                      </a:rPr>
                      <m:t>=0</m:t>
                    </m:r>
                  </m:oMath>
                </a14:m>
                <a:r>
                  <a:rPr lang="en-US"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901621" y="6048375"/>
                <a:ext cx="2924175" cy="369332"/>
              </a:xfrm>
              <a:prstGeom prst="rect">
                <a:avLst/>
              </a:prstGeom>
              <a:blipFill rotWithShape="1">
                <a:blip r:embed="rId7"/>
                <a:stretch>
                  <a:fillRect l="-187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786311" y="6048376"/>
                <a:ext cx="3843339" cy="369332"/>
              </a:xfrm>
              <a:prstGeom prst="rect">
                <a:avLst/>
              </a:prstGeom>
              <a:noFill/>
            </p:spPr>
            <p:txBody>
              <a:bodyPr wrap="square" rtlCol="0">
                <a:spAutoFit/>
              </a:bodyPr>
              <a:lstStyle/>
              <a:p>
                <a:r>
                  <a:rPr lang="en-US" dirty="0"/>
                  <a:t>Wind turbine stops(</a:t>
                </a:r>
                <a14:m>
                  <m:oMath xmlns:m="http://schemas.openxmlformats.org/officeDocument/2006/math">
                    <m:r>
                      <a:rPr lang="en-US" i="1">
                        <a:latin typeface="Cambria Math"/>
                        <a:ea typeface="Cambria Math"/>
                      </a:rPr>
                      <m:t>𝛽</m:t>
                    </m:r>
                    <m:r>
                      <a:rPr lang="en-US" i="1">
                        <a:latin typeface="Cambria Math"/>
                        <a:ea typeface="Cambria Math"/>
                      </a:rPr>
                      <m:t>=</m:t>
                    </m:r>
                  </m:oMath>
                </a14:m>
                <a:r>
                  <a:rPr lang="en-US" dirty="0"/>
                  <a:t>90)</a:t>
                </a:r>
              </a:p>
            </p:txBody>
          </p:sp>
        </mc:Choice>
        <mc:Fallback xmlns="">
          <p:sp>
            <p:nvSpPr>
              <p:cNvPr id="11" name="TextBox 10"/>
              <p:cNvSpPr txBox="1">
                <a:spLocks noRot="1" noChangeAspect="1" noMove="1" noResize="1" noEditPoints="1" noAdjustHandles="1" noChangeArrowheads="1" noChangeShapeType="1" noTextEdit="1"/>
              </p:cNvSpPr>
              <p:nvPr/>
            </p:nvSpPr>
            <p:spPr>
              <a:xfrm>
                <a:off x="4786311" y="6048376"/>
                <a:ext cx="3843339" cy="369332"/>
              </a:xfrm>
              <a:prstGeom prst="rect">
                <a:avLst/>
              </a:prstGeom>
              <a:blipFill rotWithShape="1">
                <a:blip r:embed="rId8"/>
                <a:stretch>
                  <a:fillRect l="-1268" t="-8197" b="-24590"/>
                </a:stretch>
              </a:blipFill>
            </p:spPr>
            <p:txBody>
              <a:bodyPr/>
              <a:lstStyle/>
              <a:p>
                <a:r>
                  <a:rPr lang="en-US">
                    <a:noFill/>
                  </a:rPr>
                  <a:t> </a:t>
                </a:r>
              </a:p>
            </p:txBody>
          </p:sp>
        </mc:Fallback>
      </mc:AlternateContent>
      <p:pic>
        <p:nvPicPr>
          <p:cNvPr id="2467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1931" y="866775"/>
            <a:ext cx="3186788" cy="204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678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7980" y="2502773"/>
            <a:ext cx="2090739" cy="1663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03105" y="3403387"/>
            <a:ext cx="904875" cy="230832"/>
          </a:xfrm>
          <a:prstGeom prst="rect">
            <a:avLst/>
          </a:prstGeom>
          <a:noFill/>
        </p:spPr>
        <p:txBody>
          <a:bodyPr wrap="square" rtlCol="0">
            <a:spAutoFit/>
          </a:bodyPr>
          <a:lstStyle/>
          <a:p>
            <a:r>
              <a:rPr lang="en-US" sz="900" dirty="0"/>
              <a:t>rotor plane</a:t>
            </a:r>
          </a:p>
        </p:txBody>
      </p:sp>
      <p:sp>
        <p:nvSpPr>
          <p:cNvPr id="16" name="TextBox 15"/>
          <p:cNvSpPr txBox="1"/>
          <p:nvPr/>
        </p:nvSpPr>
        <p:spPr>
          <a:xfrm>
            <a:off x="7077075" y="2336737"/>
            <a:ext cx="1885950" cy="230832"/>
          </a:xfrm>
          <a:prstGeom prst="rect">
            <a:avLst/>
          </a:prstGeom>
          <a:noFill/>
        </p:spPr>
        <p:txBody>
          <a:bodyPr wrap="square" rtlCol="0">
            <a:spAutoFit/>
          </a:bodyPr>
          <a:lstStyle/>
          <a:p>
            <a:r>
              <a:rPr lang="en-US" sz="900" dirty="0"/>
              <a:t>Low speed shaft horizontal axis</a:t>
            </a:r>
          </a:p>
        </p:txBody>
      </p:sp>
      <p:sp>
        <p:nvSpPr>
          <p:cNvPr id="5" name="Slide Number Placeholder 4"/>
          <p:cNvSpPr>
            <a:spLocks noGrp="1"/>
          </p:cNvSpPr>
          <p:nvPr>
            <p:ph type="sldNum" sz="quarter" idx="4"/>
          </p:nvPr>
        </p:nvSpPr>
        <p:spPr/>
        <p:txBody>
          <a:bodyPr/>
          <a:lstStyle/>
          <a:p>
            <a:fld id="{4A466926-17EF-4CAC-B717-1CD0EBB5093C}" type="slidenum">
              <a:rPr lang="en-US" smtClean="0"/>
              <a:t>47</a:t>
            </a:fld>
            <a:endParaRPr lang="en-US"/>
          </a:p>
        </p:txBody>
      </p:sp>
    </p:spTree>
    <p:extLst>
      <p:ext uri="{BB962C8B-B14F-4D97-AF65-F5344CB8AC3E}">
        <p14:creationId xmlns:p14="http://schemas.microsoft.com/office/powerpoint/2010/main" val="3195960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1123951"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err="1">
                <a:solidFill>
                  <a:srgbClr val="C80000"/>
                </a:solidFill>
                <a:latin typeface="Georgia" pitchFamily="18" charset="0"/>
                <a:cs typeface="Arial" pitchFamily="34" charset="0"/>
              </a:rPr>
              <a:t>Flapwise</a:t>
            </a:r>
            <a:r>
              <a:rPr lang="en-US" altLang="zh-CN" sz="2600" b="1" i="1" dirty="0">
                <a:solidFill>
                  <a:srgbClr val="C80000"/>
                </a:solidFill>
                <a:latin typeface="Georgia" pitchFamily="18" charset="0"/>
                <a:cs typeface="Arial" pitchFamily="34" charset="0"/>
              </a:rPr>
              <a:t> shear force and moment</a:t>
            </a:r>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157288"/>
            <a:ext cx="326707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2809875" y="3457575"/>
            <a:ext cx="504825" cy="180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14650" y="3743325"/>
            <a:ext cx="714375" cy="307777"/>
          </a:xfrm>
          <a:prstGeom prst="rect">
            <a:avLst/>
          </a:prstGeom>
          <a:noFill/>
        </p:spPr>
        <p:txBody>
          <a:bodyPr wrap="square" rtlCol="0">
            <a:spAutoFit/>
          </a:bodyPr>
          <a:lstStyle/>
          <a:p>
            <a:r>
              <a:rPr lang="en-US" sz="1400" dirty="0"/>
              <a:t>Wind</a:t>
            </a:r>
          </a:p>
        </p:txBody>
      </p:sp>
      <mc:AlternateContent xmlns:mc="http://schemas.openxmlformats.org/markup-compatibility/2006" xmlns:a14="http://schemas.microsoft.com/office/drawing/2010/main">
        <mc:Choice Requires="a14">
          <p:sp>
            <p:nvSpPr>
              <p:cNvPr id="8" name="TextBox 7"/>
              <p:cNvSpPr txBox="1"/>
              <p:nvPr/>
            </p:nvSpPr>
            <p:spPr>
              <a:xfrm>
                <a:off x="4124324" y="1295400"/>
                <a:ext cx="3895725" cy="1344984"/>
              </a:xfrm>
              <a:prstGeom prst="rect">
                <a:avLst/>
              </a:prstGeom>
              <a:noFill/>
            </p:spPr>
            <p:txBody>
              <a:bodyPr wrap="square" rtlCol="0">
                <a:spAutoFit/>
              </a:bodyPr>
              <a:lstStyle/>
              <a:p>
                <a:r>
                  <a:rPr lang="en-US" sz="1600" dirty="0"/>
                  <a:t>Flapwise shear force at the blade root:</a:t>
                </a:r>
              </a:p>
              <a:p>
                <a:r>
                  <a:rPr lang="en-US" sz="1600" dirty="0"/>
                  <a:t> Directed along the </a:t>
                </a:r>
                <a14:m>
                  <m:oMath xmlns:m="http://schemas.openxmlformats.org/officeDocument/2006/math">
                    <m:sSub>
                      <m:sSubPr>
                        <m:ctrlPr>
                          <a:rPr lang="en-US" sz="1600" i="1" smtClean="0">
                            <a:latin typeface="Cambria Math"/>
                          </a:rPr>
                        </m:ctrlPr>
                      </m:sSubPr>
                      <m:e>
                        <m:r>
                          <a:rPr lang="en-US" sz="1600" b="0" i="1" smtClean="0">
                            <a:latin typeface="Cambria Math"/>
                          </a:rPr>
                          <m:t>𝑥</m:t>
                        </m:r>
                      </m:e>
                      <m:sub>
                        <m:r>
                          <a:rPr lang="en-US" sz="1600" b="0" i="1" smtClean="0">
                            <a:latin typeface="Cambria Math"/>
                          </a:rPr>
                          <m:t>𝑏</m:t>
                        </m:r>
                        <m:r>
                          <a:rPr lang="en-US" sz="1600" b="0" i="1" smtClean="0">
                            <a:latin typeface="Cambria Math"/>
                          </a:rPr>
                          <m:t>,</m:t>
                        </m:r>
                        <m:r>
                          <a:rPr lang="en-US" sz="1600" b="0" i="1" smtClean="0">
                            <a:latin typeface="Cambria Math"/>
                          </a:rPr>
                          <m:t>𝑖</m:t>
                        </m:r>
                      </m:sub>
                    </m:sSub>
                  </m:oMath>
                </a14:m>
                <a:r>
                  <a:rPr lang="en-US" sz="1600" dirty="0"/>
                  <a:t> axis (</a:t>
                </a:r>
                <a:r>
                  <a:rPr lang="en-US" sz="1600" dirty="0" err="1"/>
                  <a:t>kN</a:t>
                </a:r>
                <a:r>
                  <a:rPr lang="en-US" sz="1600" dirty="0"/>
                  <a:t>)</a:t>
                </a:r>
              </a:p>
              <a:p>
                <a:endParaRPr lang="en-US" sz="1600" dirty="0"/>
              </a:p>
              <a:p>
                <a:r>
                  <a:rPr lang="en-US" sz="1600" dirty="0" err="1"/>
                  <a:t>Flapwise</a:t>
                </a:r>
                <a:r>
                  <a:rPr lang="en-US" sz="1600" dirty="0"/>
                  <a:t> moment at the blade root :</a:t>
                </a:r>
              </a:p>
              <a:p>
                <a:r>
                  <a:rPr lang="en-US" sz="1600" dirty="0"/>
                  <a:t>About the </a:t>
                </a:r>
                <a14:m>
                  <m:oMath xmlns:m="http://schemas.openxmlformats.org/officeDocument/2006/math">
                    <m:sSub>
                      <m:sSubPr>
                        <m:ctrlPr>
                          <a:rPr lang="en-US" sz="1600" i="1">
                            <a:latin typeface="Cambria Math"/>
                          </a:rPr>
                        </m:ctrlPr>
                      </m:sSubPr>
                      <m:e>
                        <m:r>
                          <a:rPr lang="en-US" sz="1600" b="0" i="1" smtClean="0">
                            <a:latin typeface="Cambria Math"/>
                          </a:rPr>
                          <m:t>𝑦</m:t>
                        </m:r>
                      </m:e>
                      <m:sub>
                        <m:r>
                          <a:rPr lang="en-US" sz="1600" i="1">
                            <a:latin typeface="Cambria Math"/>
                          </a:rPr>
                          <m:t>𝑏</m:t>
                        </m:r>
                        <m:r>
                          <a:rPr lang="en-US" sz="1600" i="1">
                            <a:latin typeface="Cambria Math"/>
                          </a:rPr>
                          <m:t>,</m:t>
                        </m:r>
                        <m:r>
                          <a:rPr lang="en-US" sz="1600" i="1">
                            <a:latin typeface="Cambria Math"/>
                          </a:rPr>
                          <m:t>𝑖</m:t>
                        </m:r>
                      </m:sub>
                    </m:sSub>
                  </m:oMath>
                </a14:m>
                <a:r>
                  <a:rPr lang="en-US" sz="1600" dirty="0"/>
                  <a:t> axis (</a:t>
                </a:r>
                <a:r>
                  <a:rPr lang="en-US" sz="1600" dirty="0" err="1"/>
                  <a:t>kN</a:t>
                </a:r>
                <a:r>
                  <a:rPr lang="en-US" sz="1600" dirty="0"/>
                  <a:t>*m)</a:t>
                </a:r>
              </a:p>
            </p:txBody>
          </p:sp>
        </mc:Choice>
        <mc:Fallback xmlns="">
          <p:sp>
            <p:nvSpPr>
              <p:cNvPr id="8" name="TextBox 7"/>
              <p:cNvSpPr txBox="1">
                <a:spLocks noRot="1" noChangeAspect="1" noMove="1" noResize="1" noEditPoints="1" noAdjustHandles="1" noChangeArrowheads="1" noChangeShapeType="1" noTextEdit="1"/>
              </p:cNvSpPr>
              <p:nvPr/>
            </p:nvSpPr>
            <p:spPr>
              <a:xfrm>
                <a:off x="4124324" y="1295400"/>
                <a:ext cx="3895725" cy="1344984"/>
              </a:xfrm>
              <a:prstGeom prst="rect">
                <a:avLst/>
              </a:prstGeom>
              <a:blipFill rotWithShape="1">
                <a:blip r:embed="rId4"/>
                <a:stretch>
                  <a:fillRect l="-939" t="-1364" b="-4091"/>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4A466926-17EF-4CAC-B717-1CD0EBB5093C}" type="slidenum">
              <a:rPr lang="en-US" smtClean="0"/>
              <a:t>48</a:t>
            </a:fld>
            <a:endParaRPr lang="en-US"/>
          </a:p>
        </p:txBody>
      </p:sp>
    </p:spTree>
    <p:extLst>
      <p:ext uri="{BB962C8B-B14F-4D97-AF65-F5344CB8AC3E}">
        <p14:creationId xmlns:p14="http://schemas.microsoft.com/office/powerpoint/2010/main" val="268825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83" name="Rectangle 45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p:cNvSpPr txBox="1"/>
          <p:nvPr/>
        </p:nvSpPr>
        <p:spPr>
          <a:xfrm>
            <a:off x="311148" y="1508837"/>
            <a:ext cx="4451352" cy="2749575"/>
          </a:xfrm>
          <a:prstGeom prst="rect">
            <a:avLst/>
          </a:prstGeom>
          <a:noFill/>
        </p:spPr>
        <p:txBody>
          <a:bodyPr wrap="square" rtlCol="0">
            <a:noAutofit/>
          </a:bodyPr>
          <a:lstStyle/>
          <a:p>
            <a:pPr>
              <a:spcAft>
                <a:spcPts val="300"/>
              </a:spcAft>
            </a:pPr>
            <a:r>
              <a:rPr lang="en-US" sz="2200" b="1" i="1" dirty="0">
                <a:effectLst>
                  <a:outerShdw blurRad="38100" dist="38100" dir="2700000" algn="tl">
                    <a:srgbClr val="000000">
                      <a:alpha val="43137"/>
                    </a:srgbClr>
                  </a:outerShdw>
                </a:effectLst>
              </a:rPr>
              <a:t>Blade-pitch sensitivity</a:t>
            </a:r>
          </a:p>
          <a:p>
            <a:pPr marL="0" lvl="1" indent="-342900">
              <a:buFont typeface="Wingdings" panose="05000000000000000000" pitchFamily="2" charset="2"/>
              <a:buChar char="§"/>
            </a:pPr>
            <a:r>
              <a:rPr lang="en-US" sz="2000" dirty="0"/>
              <a:t>aerodynamic property of the rotor that depends on the wind speed, rotor speed, and blade-pitch angle </a:t>
            </a:r>
          </a:p>
          <a:p>
            <a:pPr marL="0" lvl="1" indent="-342900">
              <a:buFont typeface="Wingdings" panose="05000000000000000000" pitchFamily="2" charset="2"/>
              <a:buChar char="§"/>
            </a:pPr>
            <a:r>
              <a:rPr lang="en-US" sz="2000" dirty="0"/>
              <a:t> perturb  the rotor collective blade pitch angle at each operating point and measure the resulting variation in aerodynamic power</a:t>
            </a: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a:spcAft>
                <a:spcPts val="500"/>
              </a:spcAft>
            </a:pPr>
            <a:endParaRPr lang="en-US" sz="2200" b="1" i="1" dirty="0">
              <a:effectLst>
                <a:outerShdw blurRad="38100" dist="38100" dir="2700000" algn="tl">
                  <a:srgbClr val="000000">
                    <a:alpha val="43137"/>
                  </a:srgbClr>
                </a:outerShdw>
              </a:effectLst>
            </a:endParaRPr>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buFont typeface="Wingdings" panose="05000000000000000000" pitchFamily="2" charset="2"/>
              <a:buChar char="§"/>
            </a:pPr>
            <a:endParaRPr lang="en-US" sz="2000" dirty="0"/>
          </a:p>
          <a:p>
            <a:pPr marL="342900" indent="-342900">
              <a:spcAft>
                <a:spcPts val="500"/>
              </a:spcAft>
            </a:pPr>
            <a:endParaRPr lang="en-US" sz="2000" dirty="0"/>
          </a:p>
        </p:txBody>
      </p:sp>
      <p:sp>
        <p:nvSpPr>
          <p:cNvPr id="7" name="TextBox 6"/>
          <p:cNvSpPr txBox="1"/>
          <p:nvPr/>
        </p:nvSpPr>
        <p:spPr>
          <a:xfrm>
            <a:off x="4850561" y="1385726"/>
            <a:ext cx="4369639" cy="246221"/>
          </a:xfrm>
          <a:prstGeom prst="rect">
            <a:avLst/>
          </a:prstGeom>
          <a:noFill/>
        </p:spPr>
        <p:txBody>
          <a:bodyPr wrap="square" rtlCol="0">
            <a:spAutoFit/>
          </a:bodyPr>
          <a:lstStyle/>
          <a:p>
            <a:r>
              <a:rPr lang="en-US" sz="1000" b="1" dirty="0"/>
              <a:t>Table Sensitivity of Aerodynamic Power to Blade Pitch in Region 3</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716457650"/>
                  </p:ext>
                </p:extLst>
              </p:nvPr>
            </p:nvGraphicFramePr>
            <p:xfrm>
              <a:off x="5133974" y="1802741"/>
              <a:ext cx="3434487" cy="3741484"/>
            </p:xfrm>
            <a:graphic>
              <a:graphicData uri="http://schemas.openxmlformats.org/drawingml/2006/table">
                <a:tbl>
                  <a:tblPr/>
                  <a:tblGrid>
                    <a:gridCol w="876910">
                      <a:extLst>
                        <a:ext uri="{9D8B030D-6E8A-4147-A177-3AD203B41FA5}">
                          <a16:colId xmlns:a16="http://schemas.microsoft.com/office/drawing/2014/main" xmlns="" val="20000"/>
                        </a:ext>
                      </a:extLst>
                    </a:gridCol>
                    <a:gridCol w="902513">
                      <a:extLst>
                        <a:ext uri="{9D8B030D-6E8A-4147-A177-3AD203B41FA5}">
                          <a16:colId xmlns:a16="http://schemas.microsoft.com/office/drawing/2014/main" xmlns="" val="20001"/>
                        </a:ext>
                      </a:extLst>
                    </a:gridCol>
                    <a:gridCol w="838505">
                      <a:extLst>
                        <a:ext uri="{9D8B030D-6E8A-4147-A177-3AD203B41FA5}">
                          <a16:colId xmlns:a16="http://schemas.microsoft.com/office/drawing/2014/main" xmlns="" val="20002"/>
                        </a:ext>
                      </a:extLst>
                    </a:gridCol>
                    <a:gridCol w="816559">
                      <a:extLst>
                        <a:ext uri="{9D8B030D-6E8A-4147-A177-3AD203B41FA5}">
                          <a16:colId xmlns:a16="http://schemas.microsoft.com/office/drawing/2014/main" xmlns="" val="20003"/>
                        </a:ext>
                      </a:extLst>
                    </a:gridCol>
                  </a:tblGrid>
                  <a:tr h="0">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 </a:t>
                          </a:r>
                          <a14:m>
                            <m:oMath xmlns:m="http://schemas.openxmlformats.org/officeDocument/2006/math">
                              <m:f>
                                <m:fPr>
                                  <m:ctrlPr>
                                    <a:rPr lang="en-US" sz="1100" i="1" smtClean="0">
                                      <a:effectLst/>
                                      <a:latin typeface="Cambria Math"/>
                                    </a:rPr>
                                  </m:ctrlPr>
                                </m:fPr>
                                <m:num>
                                  <m:r>
                                    <a:rPr lang="en-US" sz="1100" i="1" smtClean="0">
                                      <a:effectLst/>
                                      <a:latin typeface="Cambria Math"/>
                                    </a:rPr>
                                    <m:t>𝜕</m:t>
                                  </m:r>
                                  <m:r>
                                    <a:rPr lang="en-US" sz="1100" i="1" smtClean="0">
                                      <a:effectLst/>
                                      <a:latin typeface="Cambria Math"/>
                                      <a:ea typeface="Cambria Math"/>
                                    </a:rPr>
                                    <m:t>𝜃</m:t>
                                  </m:r>
                                </m:num>
                                <m:den>
                                  <m:r>
                                    <a:rPr lang="en-US" sz="1100" i="1" smtClean="0">
                                      <a:effectLst/>
                                      <a:latin typeface="Cambria Math"/>
                                    </a:rPr>
                                    <m:t>𝜕</m:t>
                                  </m:r>
                                  <m:r>
                                    <a:rPr lang="en-US" sz="1100" i="1" smtClean="0">
                                      <a:effectLst/>
                                      <a:latin typeface="Cambria Math"/>
                                    </a:rPr>
                                    <m:t>𝑥</m:t>
                                  </m:r>
                                </m:den>
                              </m:f>
                            </m:oMath>
                          </a14:m>
                          <a:endParaRPr lang="en-US" sz="1100" dirty="0">
                            <a:effectLst/>
                            <a:latin typeface="Calibri" panose="020F0502020204030204" pitchFamily="34" charset="0"/>
                          </a:endParaRPr>
                        </a:p>
                        <a:p>
                          <a:pPr marL="0" marR="0" fontAlgn="t">
                            <a:spcBef>
                              <a:spcPts val="0"/>
                            </a:spcBef>
                            <a:spcAft>
                              <a:spcPts val="0"/>
                            </a:spcAft>
                          </a:pPr>
                          <a:r>
                            <a:rPr lang="en-US" sz="1100" dirty="0">
                              <a:effectLst/>
                              <a:latin typeface="Calibri" panose="020F0502020204030204" pitchFamily="34" charset="0"/>
                            </a:rPr>
                            <a:t>(watt/rad)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09"/>
                      </a:ext>
                    </a:extLst>
                  </a:tr>
                  <a:tr h="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0"/>
                      </a:ext>
                    </a:extLst>
                  </a:tr>
                  <a:tr h="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1"/>
                      </a:ext>
                    </a:extLst>
                  </a:tr>
                  <a:tr h="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2"/>
                      </a:ext>
                    </a:extLst>
                  </a:tr>
                  <a:tr h="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3"/>
                      </a:ext>
                    </a:extLst>
                  </a:tr>
                  <a:tr h="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4"/>
                      </a:ext>
                    </a:extLst>
                  </a:tr>
                  <a:tr h="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001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11464831"/>
                  </p:ext>
                </p:extLst>
              </p:nvPr>
            </p:nvGraphicFramePr>
            <p:xfrm>
              <a:off x="5133974" y="1802741"/>
              <a:ext cx="3434487" cy="3741484"/>
            </p:xfrm>
            <a:graphic>
              <a:graphicData uri="http://schemas.openxmlformats.org/drawingml/2006/table">
                <a:tbl>
                  <a:tblPr/>
                  <a:tblGrid>
                    <a:gridCol w="876910"/>
                    <a:gridCol w="902513"/>
                    <a:gridCol w="838505"/>
                    <a:gridCol w="816559"/>
                  </a:tblGrid>
                  <a:tr h="464884">
                    <a:tc>
                      <a:txBody>
                        <a:bodyPr/>
                        <a:lstStyle/>
                        <a:p>
                          <a:pPr marL="0" marR="0" fontAlgn="t">
                            <a:spcBef>
                              <a:spcPts val="0"/>
                            </a:spcBef>
                            <a:spcAft>
                              <a:spcPts val="0"/>
                            </a:spcAft>
                          </a:pPr>
                          <a:r>
                            <a:rPr lang="en-US" sz="1100" dirty="0">
                              <a:effectLst/>
                              <a:latin typeface="Calibri" panose="020F0502020204030204" pitchFamily="34" charset="0"/>
                            </a:rPr>
                            <a:t>Wind speed</a:t>
                          </a:r>
                        </a:p>
                        <a:p>
                          <a:pPr marL="0" marR="0" fontAlgn="t">
                            <a:spcBef>
                              <a:spcPts val="0"/>
                            </a:spcBef>
                            <a:spcAft>
                              <a:spcPts val="0"/>
                            </a:spcAft>
                          </a:pPr>
                          <a:r>
                            <a:rPr lang="en-US" sz="1100" dirty="0">
                              <a:effectLst/>
                              <a:latin typeface="Calibri" panose="020F0502020204030204" pitchFamily="34" charset="0"/>
                            </a:rPr>
                            <a:t>(m/s)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Rotor Speed</a:t>
                          </a:r>
                        </a:p>
                        <a:p>
                          <a:pPr marL="0" marR="0" fontAlgn="t">
                            <a:spcBef>
                              <a:spcPts val="0"/>
                            </a:spcBef>
                            <a:spcAft>
                              <a:spcPts val="0"/>
                            </a:spcAft>
                          </a:pPr>
                          <a:r>
                            <a:rPr lang="en-US" sz="1100">
                              <a:effectLst/>
                              <a:latin typeface="Calibri" panose="020F0502020204030204" pitchFamily="34" charset="0"/>
                            </a:rPr>
                            <a:t>(rpm)</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Pitch Angle</a:t>
                          </a:r>
                        </a:p>
                        <a:p>
                          <a:pPr marL="0" marR="0" fontAlgn="t">
                            <a:spcBef>
                              <a:spcPts val="0"/>
                            </a:spcBef>
                            <a:spcAft>
                              <a:spcPts val="0"/>
                            </a:spcAft>
                          </a:pPr>
                          <a:r>
                            <a:rPr lang="en-US" sz="1100">
                              <a:effectLst/>
                              <a:latin typeface="Calibri" panose="020F0502020204030204" pitchFamily="34" charset="0"/>
                            </a:rPr>
                            <a:t>(deg)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endParaRPr lang="en-US"/>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l="-320896" t="-5263" b="-721053"/>
                          </a:stretch>
                        </a:blipFill>
                      </a:tcPr>
                    </a:tc>
                  </a:tr>
                  <a:tr h="218440">
                    <a:tc>
                      <a:txBody>
                        <a:bodyPr/>
                        <a:lstStyle/>
                        <a:p>
                          <a:pPr marL="0" marR="0" fontAlgn="t">
                            <a:spcBef>
                              <a:spcPts val="0"/>
                            </a:spcBef>
                            <a:spcAft>
                              <a:spcPts val="0"/>
                            </a:spcAft>
                          </a:pPr>
                          <a:r>
                            <a:rPr lang="en-US" sz="1100">
                              <a:effectLst/>
                              <a:latin typeface="Calibri" panose="020F0502020204030204" pitchFamily="34" charset="0"/>
                            </a:rPr>
                            <a:t>11.4-Rated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0.00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-28.24E+6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3.83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-43.73E+6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-51.66E+6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-58.44E+6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-64.44E+6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16.0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-70.46E+6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13.54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-76.53E+6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18.0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14.92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-83.94E+6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19.0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16.23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-90.71E+6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17.47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-94.71E+6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18.70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-99.04E+6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19.94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-105.90E+6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21.18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-114.30E+6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22.35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-120.20E+6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218440">
                    <a:tc>
                      <a:txBody>
                        <a:bodyPr/>
                        <a:lstStyle/>
                        <a:p>
                          <a:pPr marL="0" marR="0" fontAlgn="t">
                            <a:spcBef>
                              <a:spcPts val="0"/>
                            </a:spcBef>
                            <a:spcAft>
                              <a:spcPts val="0"/>
                            </a:spcAft>
                          </a:pPr>
                          <a:r>
                            <a:rPr lang="en-US" sz="1100">
                              <a:effectLst/>
                              <a:latin typeface="Calibri" panose="020F0502020204030204" pitchFamily="34" charset="0"/>
                            </a:rPr>
                            <a:t>25.0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12.1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a:effectLst/>
                              <a:latin typeface="Calibri" panose="020F0502020204030204" pitchFamily="34" charset="0"/>
                            </a:rPr>
                            <a:t>23.47</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dirty="0">
                              <a:effectLst/>
                              <a:latin typeface="Calibri" panose="020F0502020204030204" pitchFamily="34" charset="0"/>
                            </a:rPr>
                            <a:t>-</a:t>
                          </a:r>
                          <a:r>
                            <a:rPr lang="en-US" sz="1100" dirty="0" err="1">
                              <a:effectLst/>
                              <a:latin typeface="Calibri" panose="020F0502020204030204" pitchFamily="34" charset="0"/>
                            </a:rPr>
                            <a:t>125.30E+6</a:t>
                          </a:r>
                          <a:endParaRPr lang="en-US" sz="11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
        <p:nvSpPr>
          <p:cNvPr id="9"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2600" b="1" i="1" dirty="0">
                <a:solidFill>
                  <a:srgbClr val="C80000"/>
                </a:solidFill>
                <a:latin typeface="Georgia" pitchFamily="18" charset="0"/>
                <a:cs typeface="Arial" pitchFamily="34" charset="0"/>
              </a:rPr>
              <a:t>Pitch Sensitivity</a:t>
            </a:r>
          </a:p>
        </p:txBody>
      </p:sp>
      <p:sp>
        <p:nvSpPr>
          <p:cNvPr id="3" name="Slide Number Placeholder 2"/>
          <p:cNvSpPr>
            <a:spLocks noGrp="1"/>
          </p:cNvSpPr>
          <p:nvPr>
            <p:ph type="sldNum" sz="quarter" idx="4"/>
          </p:nvPr>
        </p:nvSpPr>
        <p:spPr/>
        <p:txBody>
          <a:bodyPr/>
          <a:lstStyle/>
          <a:p>
            <a:fld id="{4A466926-17EF-4CAC-B717-1CD0EBB5093C}" type="slidenum">
              <a:rPr lang="en-US" smtClean="0"/>
              <a:t>49</a:t>
            </a:fld>
            <a:endParaRPr lang="en-US"/>
          </a:p>
        </p:txBody>
      </p:sp>
    </p:spTree>
    <p:extLst>
      <p:ext uri="{BB962C8B-B14F-4D97-AF65-F5344CB8AC3E}">
        <p14:creationId xmlns:p14="http://schemas.microsoft.com/office/powerpoint/2010/main" val="4065401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Outline</a:t>
            </a:r>
          </a:p>
        </p:txBody>
      </p:sp>
      <p:sp>
        <p:nvSpPr>
          <p:cNvPr id="3" name="Slide Number Placeholder 2"/>
          <p:cNvSpPr>
            <a:spLocks noGrp="1"/>
          </p:cNvSpPr>
          <p:nvPr>
            <p:ph type="sldNum" sz="quarter" idx="4"/>
          </p:nvPr>
        </p:nvSpPr>
        <p:spPr/>
        <p:txBody>
          <a:bodyPr/>
          <a:lstStyle/>
          <a:p>
            <a:fld id="{4A466926-17EF-4CAC-B717-1CD0EBB5093C}" type="slidenum">
              <a:rPr lang="en-US" smtClean="0"/>
              <a:t>5</a:t>
            </a:fld>
            <a:endParaRPr lang="en-US"/>
          </a:p>
        </p:txBody>
      </p:sp>
      <p:sp>
        <p:nvSpPr>
          <p:cNvPr id="9" name="TextBox 8"/>
          <p:cNvSpPr txBox="1"/>
          <p:nvPr/>
        </p:nvSpPr>
        <p:spPr>
          <a:xfrm>
            <a:off x="2838449" y="2362200"/>
            <a:ext cx="5295901" cy="2708434"/>
          </a:xfrm>
          <a:prstGeom prst="rect">
            <a:avLst/>
          </a:prstGeom>
          <a:noFill/>
        </p:spPr>
        <p:txBody>
          <a:bodyPr wrap="square" rtlCol="0">
            <a:spAutoFit/>
          </a:bodyPr>
          <a:lstStyle/>
          <a:p>
            <a:pPr marL="342900" indent="-342900">
              <a:spcBef>
                <a:spcPts val="1200"/>
              </a:spcBef>
              <a:buFont typeface="Wingdings" pitchFamily="2" charset="2"/>
              <a:buChar char="q"/>
            </a:pPr>
            <a:r>
              <a:rPr lang="en-US" sz="2600" dirty="0">
                <a:latin typeface="+mn-lt"/>
              </a:rPr>
              <a:t>Background</a:t>
            </a:r>
          </a:p>
          <a:p>
            <a:pPr marL="342900" indent="-342900">
              <a:spcBef>
                <a:spcPts val="1200"/>
              </a:spcBef>
              <a:buFont typeface="Wingdings" pitchFamily="2" charset="2"/>
              <a:buChar char="q"/>
            </a:pPr>
            <a:r>
              <a:rPr lang="en-US" sz="2600" dirty="0">
                <a:solidFill>
                  <a:srgbClr val="0922DD"/>
                </a:solidFill>
                <a:latin typeface="+mn-lt"/>
              </a:rPr>
              <a:t>Research Objective</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Proposed Adaptive Control Method</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Concluding Remarks</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Future Tasks</a:t>
            </a:r>
          </a:p>
        </p:txBody>
      </p:sp>
    </p:spTree>
    <p:extLst>
      <p:ext uri="{BB962C8B-B14F-4D97-AF65-F5344CB8AC3E}">
        <p14:creationId xmlns:p14="http://schemas.microsoft.com/office/powerpoint/2010/main" val="818682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3450" y="1228725"/>
            <a:ext cx="5257800" cy="923330"/>
          </a:xfrm>
          <a:prstGeom prst="rect">
            <a:avLst/>
          </a:prstGeom>
          <a:noFill/>
        </p:spPr>
        <p:txBody>
          <a:bodyPr wrap="square" rtlCol="0">
            <a:spAutoFit/>
          </a:bodyPr>
          <a:lstStyle/>
          <a:p>
            <a:r>
              <a:rPr lang="en-US" dirty="0"/>
              <a:t>Torque control: Choose the appropriate stator current  according to the difference of reference torque and actual torque</a:t>
            </a:r>
          </a:p>
        </p:txBody>
      </p:sp>
      <p:pic>
        <p:nvPicPr>
          <p:cNvPr id="250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0" y="2152056"/>
            <a:ext cx="7510466" cy="390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4374" y="6235183"/>
            <a:ext cx="7877176" cy="276999"/>
          </a:xfrm>
          <a:prstGeom prst="rect">
            <a:avLst/>
          </a:prstGeom>
        </p:spPr>
        <p:txBody>
          <a:bodyPr wrap="square">
            <a:spAutoFit/>
          </a:bodyPr>
          <a:lstStyle/>
          <a:p>
            <a:r>
              <a:rPr lang="en-US" sz="1200" b="1" dirty="0"/>
              <a:t>Control structure of a permanent magnet synchronous generator system for use in wind turbines</a:t>
            </a:r>
          </a:p>
        </p:txBody>
      </p:sp>
      <p:sp>
        <p:nvSpPr>
          <p:cNvPr id="5" name="Slide Number Placeholder 4"/>
          <p:cNvSpPr>
            <a:spLocks noGrp="1"/>
          </p:cNvSpPr>
          <p:nvPr>
            <p:ph type="sldNum" sz="quarter" idx="4"/>
          </p:nvPr>
        </p:nvSpPr>
        <p:spPr/>
        <p:txBody>
          <a:bodyPr/>
          <a:lstStyle/>
          <a:p>
            <a:fld id="{4A466926-17EF-4CAC-B717-1CD0EBB5093C}" type="slidenum">
              <a:rPr lang="en-US" smtClean="0"/>
              <a:t>50</a:t>
            </a:fld>
            <a:endParaRPr lang="en-US"/>
          </a:p>
        </p:txBody>
      </p:sp>
    </p:spTree>
    <p:extLst>
      <p:ext uri="{BB962C8B-B14F-4D97-AF65-F5344CB8AC3E}">
        <p14:creationId xmlns:p14="http://schemas.microsoft.com/office/powerpoint/2010/main" val="2734462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41"/>
          <a:stretch/>
        </p:blipFill>
        <p:spPr bwMode="auto">
          <a:xfrm>
            <a:off x="1932104" y="1038224"/>
            <a:ext cx="5483109"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
          </p:nvPr>
        </p:nvSpPr>
        <p:spPr/>
        <p:txBody>
          <a:bodyPr/>
          <a:lstStyle/>
          <a:p>
            <a:fld id="{4A466926-17EF-4CAC-B717-1CD0EBB5093C}" type="slidenum">
              <a:rPr lang="en-US" smtClean="0"/>
              <a:pPr/>
              <a:t>51</a:t>
            </a:fld>
            <a:endParaRPr lang="en-US" dirty="0"/>
          </a:p>
        </p:txBody>
      </p:sp>
    </p:spTree>
    <p:extLst>
      <p:ext uri="{BB962C8B-B14F-4D97-AF65-F5344CB8AC3E}">
        <p14:creationId xmlns:p14="http://schemas.microsoft.com/office/powerpoint/2010/main" val="4174822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2" y="3505199"/>
            <a:ext cx="98107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29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798" y="1147758"/>
            <a:ext cx="19431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1780960616"/>
              </p:ext>
            </p:extLst>
          </p:nvPr>
        </p:nvGraphicFramePr>
        <p:xfrm>
          <a:off x="2972195" y="2020085"/>
          <a:ext cx="2399504" cy="531825"/>
        </p:xfrm>
        <a:graphic>
          <a:graphicData uri="http://schemas.openxmlformats.org/presentationml/2006/ole">
            <mc:AlternateContent xmlns:mc="http://schemas.openxmlformats.org/markup-compatibility/2006">
              <mc:Choice xmlns:v="urn:schemas-microsoft-com:vml" Requires="v">
                <p:oleObj spid="_x0000_s403461" name="Equation" r:id="rId6" imgW="3340080" imgH="787320" progId="Equation.DSMT4">
                  <p:embed/>
                </p:oleObj>
              </mc:Choice>
              <mc:Fallback>
                <p:oleObj name="Equation" r:id="rId6" imgW="3340080" imgH="7873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2195" y="2020085"/>
                        <a:ext cx="2399504" cy="531825"/>
                      </a:xfrm>
                      <a:prstGeom prst="rect">
                        <a:avLst/>
                      </a:prstGeom>
                      <a:noFill/>
                      <a:ln>
                        <a:noFill/>
                      </a:ln>
                    </p:spPr>
                  </p:pic>
                </p:oleObj>
              </mc:Fallback>
            </mc:AlternateContent>
          </a:graphicData>
        </a:graphic>
      </p:graphicFrame>
      <p:pic>
        <p:nvPicPr>
          <p:cNvPr id="252970" name="Picture 42"/>
          <p:cNvPicPr>
            <a:picLocks noChangeAspect="1" noChangeArrowheads="1"/>
          </p:cNvPicPr>
          <p:nvPr/>
        </p:nvPicPr>
        <p:blipFill rotWithShape="1">
          <a:blip r:embed="rId8">
            <a:extLst>
              <a:ext uri="{28A0092B-C50C-407E-A947-70E740481C1C}">
                <a14:useLocalDpi xmlns:a14="http://schemas.microsoft.com/office/drawing/2010/main" val="0"/>
              </a:ext>
            </a:extLst>
          </a:blip>
          <a:srcRect l="1747" t="1" b="4784"/>
          <a:stretch/>
        </p:blipFill>
        <p:spPr bwMode="auto">
          <a:xfrm>
            <a:off x="3076573" y="4796460"/>
            <a:ext cx="1266828" cy="30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0975" y="5733097"/>
            <a:ext cx="8658225"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[5] Frost, S.A., </a:t>
            </a:r>
            <a:r>
              <a:rPr lang="en-US" sz="1600" dirty="0" err="1">
                <a:latin typeface="Times New Roman" panose="02020603050405020304" pitchFamily="18" charset="0"/>
                <a:cs typeface="Times New Roman" panose="02020603050405020304" pitchFamily="18" charset="0"/>
              </a:rPr>
              <a:t>Balas</a:t>
            </a:r>
            <a:r>
              <a:rPr lang="en-US" sz="1600" dirty="0">
                <a:latin typeface="Times New Roman" panose="02020603050405020304" pitchFamily="18" charset="0"/>
                <a:cs typeface="Times New Roman" panose="02020603050405020304" pitchFamily="18" charset="0"/>
              </a:rPr>
              <a:t>, M.J., and Wright, A.D., 2009, “Direct adaptive control of a utility-scale wind turbine for speed regulation,” International Journal of Robust and Nonlinear Control, V19 (1), pp. 59-71. </a:t>
            </a:r>
          </a:p>
        </p:txBody>
      </p:sp>
      <p:sp>
        <p:nvSpPr>
          <p:cNvPr id="5" name="TextBox 4"/>
          <p:cNvSpPr txBox="1"/>
          <p:nvPr/>
        </p:nvSpPr>
        <p:spPr>
          <a:xfrm>
            <a:off x="2871784" y="3135867"/>
            <a:ext cx="2005013" cy="369332"/>
          </a:xfrm>
          <a:prstGeom prst="rect">
            <a:avLst/>
          </a:prstGeom>
          <a:noFill/>
        </p:spPr>
        <p:txBody>
          <a:bodyPr wrap="square" rtlCol="0">
            <a:spAutoFit/>
          </a:bodyPr>
          <a:lstStyle/>
          <a:p>
            <a:r>
              <a:rPr lang="en-US" dirty="0" smtClean="0">
                <a:latin typeface="+mn-lt"/>
              </a:rPr>
              <a:t>x*  ideal trajectory</a:t>
            </a:r>
            <a:endParaRPr lang="en-US" dirty="0">
              <a:latin typeface="+mn-lt"/>
            </a:endParaRPr>
          </a:p>
        </p:txBody>
      </p:sp>
      <p:sp>
        <p:nvSpPr>
          <p:cNvPr id="6" name="TextBox 5"/>
          <p:cNvSpPr txBox="1"/>
          <p:nvPr/>
        </p:nvSpPr>
        <p:spPr>
          <a:xfrm>
            <a:off x="2871784" y="4223266"/>
            <a:ext cx="2695575" cy="369332"/>
          </a:xfrm>
          <a:prstGeom prst="rect">
            <a:avLst/>
          </a:prstGeom>
          <a:noFill/>
        </p:spPr>
        <p:txBody>
          <a:bodyPr wrap="square" rtlCol="0">
            <a:spAutoFit/>
          </a:bodyPr>
          <a:lstStyle/>
          <a:p>
            <a:r>
              <a:rPr lang="en-US" dirty="0" err="1" smtClean="0">
                <a:latin typeface="+mn-lt"/>
              </a:rPr>
              <a:t>Lyapunov</a:t>
            </a:r>
            <a:r>
              <a:rPr lang="en-US" dirty="0" smtClean="0">
                <a:latin typeface="+mn-lt"/>
              </a:rPr>
              <a:t> </a:t>
            </a:r>
            <a:r>
              <a:rPr lang="en-US" dirty="0">
                <a:latin typeface="+mn-lt"/>
              </a:rPr>
              <a:t>stability</a:t>
            </a:r>
          </a:p>
        </p:txBody>
      </p:sp>
    </p:spTree>
    <p:extLst>
      <p:ext uri="{BB962C8B-B14F-4D97-AF65-F5344CB8AC3E}">
        <p14:creationId xmlns:p14="http://schemas.microsoft.com/office/powerpoint/2010/main" val="1249627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66926-17EF-4CAC-B717-1CD0EBB5093C}" type="slidenum">
              <a:rPr lang="en-US" smtClean="0"/>
              <a:pPr/>
              <a:t>53</a:t>
            </a:fld>
            <a:endParaRPr lang="en-US" dirty="0"/>
          </a:p>
        </p:txBody>
      </p:sp>
      <p:sp>
        <p:nvSpPr>
          <p:cNvPr id="3" name="TextBox 2"/>
          <p:cNvSpPr txBox="1"/>
          <p:nvPr/>
        </p:nvSpPr>
        <p:spPr>
          <a:xfrm>
            <a:off x="0" y="914400"/>
            <a:ext cx="9144000" cy="23038129"/>
          </a:xfrm>
          <a:prstGeom prst="rect">
            <a:avLst/>
          </a:prstGeom>
          <a:noFill/>
        </p:spPr>
        <p:txBody>
          <a:bodyPr wrap="square" rtlCol="0">
            <a:noAutofit/>
          </a:bodyPr>
          <a:lstStyle/>
          <a:p>
            <a:r>
              <a:rPr lang="en-US" sz="1100" dirty="0" err="1"/>
              <a:t>TurbSim</a:t>
            </a:r>
            <a:r>
              <a:rPr lang="en-US" sz="1100" dirty="0"/>
              <a:t> Input File. Valid for </a:t>
            </a:r>
            <a:r>
              <a:rPr lang="en-US" sz="1100" dirty="0" err="1"/>
              <a:t>TurbSim</a:t>
            </a:r>
            <a:r>
              <a:rPr lang="en-US" sz="1100" dirty="0"/>
              <a:t> v1.50; 17-May-2010; Example file that can be used with simulations for the NREL 5MW Baseline Turbine</a:t>
            </a:r>
          </a:p>
          <a:p>
            <a:endParaRPr lang="en-US" sz="1100" dirty="0"/>
          </a:p>
          <a:p>
            <a:r>
              <a:rPr lang="en-US" sz="1100" dirty="0"/>
              <a:t>---------Runtime Options-----------------------------------</a:t>
            </a:r>
          </a:p>
          <a:p>
            <a:r>
              <a:rPr lang="en-US" sz="1100" dirty="0"/>
              <a:t>511347         RandSeed1       - First random seed  (-2147483648 to 2147483647)</a:t>
            </a:r>
          </a:p>
          <a:p>
            <a:r>
              <a:rPr lang="en-US" sz="1100" dirty="0" err="1"/>
              <a:t>RanLux</a:t>
            </a:r>
            <a:r>
              <a:rPr lang="en-US" sz="1100" dirty="0"/>
              <a:t>         RandSeed2       - Second random seed (-2147483648 to 2147483647) for intrinsic </a:t>
            </a:r>
            <a:r>
              <a:rPr lang="en-US" sz="1100" dirty="0" err="1"/>
              <a:t>pRNG</a:t>
            </a:r>
            <a:r>
              <a:rPr lang="en-US" sz="1100" dirty="0"/>
              <a:t>, or an alternative </a:t>
            </a:r>
            <a:r>
              <a:rPr lang="en-US" sz="1100" dirty="0" err="1"/>
              <a:t>pRNG</a:t>
            </a:r>
            <a:r>
              <a:rPr lang="en-US" sz="1100" dirty="0"/>
              <a:t> </a:t>
            </a:r>
            <a:r>
              <a:rPr lang="en-US" sz="1100" dirty="0" err="1"/>
              <a:t>RanLux</a:t>
            </a:r>
            <a:r>
              <a:rPr lang="en-US" sz="1100" dirty="0"/>
              <a:t> or RNSNLW</a:t>
            </a:r>
          </a:p>
          <a:p>
            <a:r>
              <a:rPr lang="en-US" sz="1100" dirty="0"/>
              <a:t>False          </a:t>
            </a:r>
            <a:r>
              <a:rPr lang="en-US" sz="1100" dirty="0" err="1"/>
              <a:t>WrBHHTP</a:t>
            </a:r>
            <a:r>
              <a:rPr lang="en-US" sz="1100" dirty="0"/>
              <a:t>         - Output hub-height turbulence parameters in binary form  (Generates </a:t>
            </a:r>
            <a:r>
              <a:rPr lang="en-US" sz="1100" dirty="0" err="1"/>
              <a:t>RootName.bin</a:t>
            </a:r>
            <a:r>
              <a:rPr lang="en-US" sz="1100" dirty="0"/>
              <a:t>)</a:t>
            </a:r>
          </a:p>
          <a:p>
            <a:r>
              <a:rPr lang="en-US" sz="1100" dirty="0"/>
              <a:t>False          </a:t>
            </a:r>
            <a:r>
              <a:rPr lang="en-US" sz="1100" dirty="0" err="1"/>
              <a:t>WrFHHTP</a:t>
            </a:r>
            <a:r>
              <a:rPr lang="en-US" sz="1100" dirty="0"/>
              <a:t>         - Output hub-height turbulence parameters in formatted form  (Generates RootName.dat)</a:t>
            </a:r>
          </a:p>
          <a:p>
            <a:r>
              <a:rPr lang="en-US" sz="1100" dirty="0"/>
              <a:t>False          </a:t>
            </a:r>
            <a:r>
              <a:rPr lang="en-US" sz="1100" dirty="0" err="1"/>
              <a:t>WrADHH</a:t>
            </a:r>
            <a:r>
              <a:rPr lang="en-US" sz="1100" dirty="0"/>
              <a:t>          - Output hub-height time-series data in </a:t>
            </a:r>
            <a:r>
              <a:rPr lang="en-US" sz="1100" dirty="0" err="1"/>
              <a:t>AeroDyn</a:t>
            </a:r>
            <a:r>
              <a:rPr lang="en-US" sz="1100" dirty="0"/>
              <a:t> form  (Generates </a:t>
            </a:r>
            <a:r>
              <a:rPr lang="en-US" sz="1100" dirty="0" err="1"/>
              <a:t>RootName.hh</a:t>
            </a:r>
            <a:r>
              <a:rPr lang="en-US" sz="1100" dirty="0"/>
              <a:t>)</a:t>
            </a:r>
          </a:p>
          <a:p>
            <a:r>
              <a:rPr lang="en-US" sz="1100" dirty="0"/>
              <a:t>False            </a:t>
            </a:r>
            <a:r>
              <a:rPr lang="en-US" sz="1100" dirty="0" err="1"/>
              <a:t>WrADFF</a:t>
            </a:r>
            <a:r>
              <a:rPr lang="en-US" sz="1100" dirty="0"/>
              <a:t>          - Output full-field time-series data in </a:t>
            </a:r>
            <a:r>
              <a:rPr lang="en-US" sz="1100" dirty="0" err="1"/>
              <a:t>TurbSimAeroDyn</a:t>
            </a:r>
            <a:r>
              <a:rPr lang="en-US" sz="1100" dirty="0"/>
              <a:t> form (Generates </a:t>
            </a:r>
            <a:r>
              <a:rPr lang="en-US" sz="1100" dirty="0" err="1"/>
              <a:t>RootName.bts</a:t>
            </a:r>
            <a:r>
              <a:rPr lang="en-US" sz="1100" dirty="0"/>
              <a:t>)</a:t>
            </a:r>
          </a:p>
          <a:p>
            <a:r>
              <a:rPr lang="en-US" sz="1100" dirty="0"/>
              <a:t>True         </a:t>
            </a:r>
            <a:r>
              <a:rPr lang="en-US" sz="1100" dirty="0" err="1"/>
              <a:t>WrBLFF</a:t>
            </a:r>
            <a:r>
              <a:rPr lang="en-US" sz="1100" dirty="0"/>
              <a:t>          - Output full-field time-series data in </a:t>
            </a:r>
            <a:r>
              <a:rPr lang="en-US" sz="1100" dirty="0" err="1"/>
              <a:t>BLADEDAeroDyn</a:t>
            </a:r>
            <a:r>
              <a:rPr lang="en-US" sz="1100" dirty="0"/>
              <a:t> form  (Generates </a:t>
            </a:r>
            <a:r>
              <a:rPr lang="en-US" sz="1100" dirty="0" err="1"/>
              <a:t>RootName.wnd</a:t>
            </a:r>
            <a:r>
              <a:rPr lang="en-US" sz="1100" dirty="0"/>
              <a:t>)</a:t>
            </a:r>
          </a:p>
          <a:p>
            <a:r>
              <a:rPr lang="en-US" sz="1100" dirty="0"/>
              <a:t>False          </a:t>
            </a:r>
            <a:r>
              <a:rPr lang="en-US" sz="1100" dirty="0" err="1"/>
              <a:t>WrADTWR</a:t>
            </a:r>
            <a:r>
              <a:rPr lang="en-US" sz="1100" dirty="0"/>
              <a:t>         - Output tower time-series data (Generates </a:t>
            </a:r>
            <a:r>
              <a:rPr lang="en-US" sz="1100" dirty="0" err="1"/>
              <a:t>RootName.twr</a:t>
            </a:r>
            <a:r>
              <a:rPr lang="en-US" sz="1100" dirty="0"/>
              <a:t>)</a:t>
            </a:r>
          </a:p>
          <a:p>
            <a:r>
              <a:rPr lang="en-US" sz="1100" dirty="0"/>
              <a:t>False          </a:t>
            </a:r>
            <a:r>
              <a:rPr lang="en-US" sz="1100" dirty="0" err="1"/>
              <a:t>WrFMTFF</a:t>
            </a:r>
            <a:r>
              <a:rPr lang="en-US" sz="1100" dirty="0"/>
              <a:t>         - Output full-field time-series data in formatted (readable) form  (Generates </a:t>
            </a:r>
            <a:r>
              <a:rPr lang="en-US" sz="1100" dirty="0" err="1"/>
              <a:t>RootName.u</a:t>
            </a:r>
            <a:r>
              <a:rPr lang="en-US" sz="1100" dirty="0"/>
              <a:t>, </a:t>
            </a:r>
            <a:r>
              <a:rPr lang="en-US" sz="1100" dirty="0" err="1"/>
              <a:t>RootName.v</a:t>
            </a:r>
            <a:r>
              <a:rPr lang="en-US" sz="1100" dirty="0"/>
              <a:t>, </a:t>
            </a:r>
            <a:r>
              <a:rPr lang="en-US" sz="1100" dirty="0" err="1"/>
              <a:t>RootName.w</a:t>
            </a:r>
            <a:r>
              <a:rPr lang="en-US" sz="1100" dirty="0"/>
              <a:t>)</a:t>
            </a:r>
          </a:p>
          <a:p>
            <a:r>
              <a:rPr lang="en-US" sz="1100" dirty="0"/>
              <a:t>False          </a:t>
            </a:r>
            <a:r>
              <a:rPr lang="en-US" sz="1100" dirty="0" err="1"/>
              <a:t>WrACT</a:t>
            </a:r>
            <a:r>
              <a:rPr lang="en-US" sz="1100" dirty="0"/>
              <a:t>           - Output coherent turbulence time steps in </a:t>
            </a:r>
            <a:r>
              <a:rPr lang="en-US" sz="1100" dirty="0" err="1"/>
              <a:t>AeroDyn</a:t>
            </a:r>
            <a:r>
              <a:rPr lang="en-US" sz="1100" dirty="0"/>
              <a:t> form (Generates </a:t>
            </a:r>
            <a:r>
              <a:rPr lang="en-US" sz="1100" dirty="0" err="1"/>
              <a:t>RootName.cts</a:t>
            </a:r>
            <a:r>
              <a:rPr lang="en-US" sz="1100" dirty="0"/>
              <a:t>)</a:t>
            </a:r>
          </a:p>
          <a:p>
            <a:r>
              <a:rPr lang="en-US" sz="1100" dirty="0"/>
              <a:t>True           Clockwise       - Clockwise rotation looking downwind (used only for full-field binary files - not necessary for </a:t>
            </a:r>
            <a:r>
              <a:rPr lang="en-US" sz="1100" dirty="0" err="1"/>
              <a:t>AeroDyn</a:t>
            </a:r>
            <a:r>
              <a:rPr lang="en-US" sz="1100" dirty="0"/>
              <a:t>)</a:t>
            </a:r>
          </a:p>
          <a:p>
            <a:r>
              <a:rPr lang="en-US" sz="1100" dirty="0"/>
              <a:t>0              </a:t>
            </a:r>
            <a:r>
              <a:rPr lang="en-US" sz="1100" dirty="0" err="1"/>
              <a:t>ScaleIEC</a:t>
            </a:r>
            <a:r>
              <a:rPr lang="en-US" sz="1100" dirty="0"/>
              <a:t>        - Scale IEC turbulence models to exact target standard deviation [0=no additional scaling; 1=use hub scale uniformly; 2=use individual scales]</a:t>
            </a:r>
          </a:p>
          <a:p>
            <a:endParaRPr lang="en-US" sz="1100" dirty="0"/>
          </a:p>
          <a:p>
            <a:r>
              <a:rPr lang="en-US" sz="1100" dirty="0"/>
              <a:t>--------</a:t>
            </a:r>
            <a:r>
              <a:rPr lang="en-US" sz="1100" dirty="0" err="1"/>
              <a:t>TurbineModel</a:t>
            </a:r>
            <a:r>
              <a:rPr lang="en-US" sz="1100" dirty="0"/>
              <a:t> Specifications-----------------------</a:t>
            </a:r>
          </a:p>
          <a:p>
            <a:r>
              <a:rPr lang="en-US" sz="1100" dirty="0"/>
              <a:t> 31            </a:t>
            </a:r>
            <a:r>
              <a:rPr lang="en-US" sz="1100" dirty="0" err="1"/>
              <a:t>NumGrid_Z</a:t>
            </a:r>
            <a:r>
              <a:rPr lang="en-US" sz="1100" dirty="0"/>
              <a:t>       - Vertical grid-point matrix dimension</a:t>
            </a:r>
          </a:p>
          <a:p>
            <a:r>
              <a:rPr lang="en-US" sz="1100" dirty="0"/>
              <a:t> 31            </a:t>
            </a:r>
            <a:r>
              <a:rPr lang="en-US" sz="1100" dirty="0" err="1"/>
              <a:t>NumGrid_Y</a:t>
            </a:r>
            <a:r>
              <a:rPr lang="en-US" sz="1100" dirty="0"/>
              <a:t>       - Horizontal grid-point matrix dimension</a:t>
            </a:r>
          </a:p>
          <a:p>
            <a:r>
              <a:rPr lang="en-US" sz="1100" dirty="0"/>
              <a:t>  0.05         </a:t>
            </a:r>
            <a:r>
              <a:rPr lang="en-US" sz="1100" dirty="0" err="1"/>
              <a:t>TimeStep</a:t>
            </a:r>
            <a:r>
              <a:rPr lang="en-US" sz="1100" dirty="0"/>
              <a:t>        - Time step [seconds]</a:t>
            </a:r>
          </a:p>
          <a:p>
            <a:r>
              <a:rPr lang="en-US" sz="1100" dirty="0"/>
              <a:t>630.0          </a:t>
            </a:r>
            <a:r>
              <a:rPr lang="en-US" sz="1100" dirty="0" err="1"/>
              <a:t>AnalysisTime</a:t>
            </a:r>
            <a:r>
              <a:rPr lang="en-US" sz="1100" dirty="0"/>
              <a:t>    - Length of analysis time series [seconds]</a:t>
            </a:r>
          </a:p>
          <a:p>
            <a:r>
              <a:rPr lang="en-US" sz="1100" dirty="0"/>
              <a:t>630.0          </a:t>
            </a:r>
            <a:r>
              <a:rPr lang="en-US" sz="1100" dirty="0" err="1"/>
              <a:t>UsableTime</a:t>
            </a:r>
            <a:r>
              <a:rPr lang="en-US" sz="1100" dirty="0"/>
              <a:t>      - Usable length of output time series [seconds] (program will add </a:t>
            </a:r>
            <a:r>
              <a:rPr lang="en-US" sz="1100" dirty="0" err="1"/>
              <a:t>GridWidthMeanHHWS</a:t>
            </a:r>
            <a:r>
              <a:rPr lang="en-US" sz="1100" dirty="0"/>
              <a:t> seconds)</a:t>
            </a:r>
          </a:p>
          <a:p>
            <a:r>
              <a:rPr lang="en-US" sz="1100" dirty="0"/>
              <a:t> 90.0          </a:t>
            </a:r>
            <a:r>
              <a:rPr lang="en-US" sz="1100" dirty="0" err="1"/>
              <a:t>HubHt</a:t>
            </a:r>
            <a:r>
              <a:rPr lang="en-US" sz="1100" dirty="0"/>
              <a:t>           - Hub height [m] (should be  0.5GridHeight)</a:t>
            </a:r>
          </a:p>
          <a:p>
            <a:r>
              <a:rPr lang="en-US" sz="1100" dirty="0"/>
              <a:t>145.0          </a:t>
            </a:r>
            <a:r>
              <a:rPr lang="en-US" sz="1100" dirty="0" err="1"/>
              <a:t>GridHeight</a:t>
            </a:r>
            <a:r>
              <a:rPr lang="en-US" sz="1100" dirty="0"/>
              <a:t>      - Grid height [m]</a:t>
            </a:r>
          </a:p>
          <a:p>
            <a:r>
              <a:rPr lang="en-US" sz="1100" dirty="0"/>
              <a:t>145.0          </a:t>
            </a:r>
            <a:r>
              <a:rPr lang="en-US" sz="1100" dirty="0" err="1"/>
              <a:t>GridWidth</a:t>
            </a:r>
            <a:r>
              <a:rPr lang="en-US" sz="1100" dirty="0"/>
              <a:t>       - Grid width [m] (should be = 2(</a:t>
            </a:r>
            <a:r>
              <a:rPr lang="en-US" sz="1100" dirty="0" err="1"/>
              <a:t>RotorRadius+ShaftLength</a:t>
            </a:r>
            <a:r>
              <a:rPr lang="en-US" sz="1100" dirty="0"/>
              <a:t>))</a:t>
            </a:r>
          </a:p>
          <a:p>
            <a:r>
              <a:rPr lang="en-US" sz="1100" dirty="0"/>
              <a:t>  0            </a:t>
            </a:r>
            <a:r>
              <a:rPr lang="en-US" sz="1100" dirty="0" err="1"/>
              <a:t>VFlowAng</a:t>
            </a:r>
            <a:r>
              <a:rPr lang="en-US" sz="1100" dirty="0"/>
              <a:t>        - Vertical mean flow (</a:t>
            </a:r>
            <a:r>
              <a:rPr lang="en-US" sz="1100" dirty="0" err="1"/>
              <a:t>uptilt</a:t>
            </a:r>
            <a:r>
              <a:rPr lang="en-US" sz="1100" dirty="0"/>
              <a:t>) angle [degrees]</a:t>
            </a:r>
          </a:p>
          <a:p>
            <a:r>
              <a:rPr lang="en-US" sz="1100" dirty="0"/>
              <a:t>  0            </a:t>
            </a:r>
            <a:r>
              <a:rPr lang="en-US" sz="1100" dirty="0" err="1"/>
              <a:t>HFlowAng</a:t>
            </a:r>
            <a:r>
              <a:rPr lang="en-US" sz="1100" dirty="0"/>
              <a:t>        - Horizontal mean flow (skew) angle [degrees]</a:t>
            </a:r>
          </a:p>
          <a:p>
            <a:endParaRPr lang="en-US" sz="1100" dirty="0"/>
          </a:p>
          <a:p>
            <a:r>
              <a:rPr lang="en-US" sz="1100" dirty="0"/>
              <a:t>--------Meteorological Boundary Conditions-------------------</a:t>
            </a:r>
          </a:p>
          <a:p>
            <a:r>
              <a:rPr lang="en-US" sz="1100" dirty="0"/>
              <a:t>IECKAI         </a:t>
            </a:r>
            <a:r>
              <a:rPr lang="en-US" sz="1100" dirty="0" err="1"/>
              <a:t>TurbModel</a:t>
            </a:r>
            <a:r>
              <a:rPr lang="en-US" sz="1100" dirty="0"/>
              <a:t>       - Turbulence model (IECKAI=</a:t>
            </a:r>
            <a:r>
              <a:rPr lang="en-US" sz="1100" dirty="0" err="1"/>
              <a:t>Kaimal</a:t>
            </a:r>
            <a:r>
              <a:rPr lang="en-US" sz="1100" dirty="0"/>
              <a:t>, IECVKM=von Karman, GP_LLJ, NWTCUP, SMOOTH, WF_UPW, WF_07D, WF_14D, or NONE)</a:t>
            </a:r>
          </a:p>
          <a:p>
            <a:r>
              <a:rPr lang="en-US" sz="1100" dirty="0"/>
              <a:t>1-ed3        </a:t>
            </a:r>
            <a:r>
              <a:rPr lang="en-US" sz="1100" dirty="0" err="1"/>
              <a:t>IECstandard</a:t>
            </a:r>
            <a:r>
              <a:rPr lang="en-US" sz="1100" dirty="0"/>
              <a:t>     - Number of IEC 61400-x standard (x=1,2, or 3 with optional 61400-1 edition number (i.e. 1-Ed2) )</a:t>
            </a:r>
          </a:p>
          <a:p>
            <a:r>
              <a:rPr lang="en-US" sz="1100" dirty="0"/>
              <a:t>B            </a:t>
            </a:r>
            <a:r>
              <a:rPr lang="en-US" sz="1100" dirty="0" err="1"/>
              <a:t>IECturbc</a:t>
            </a:r>
            <a:r>
              <a:rPr lang="en-US" sz="1100" dirty="0"/>
              <a:t>        - IEC turbulence characteristic (A, B, C or the turbulence intensity in percent) (KHTEST option with NWTCUP, not used for other models)</a:t>
            </a:r>
          </a:p>
          <a:p>
            <a:r>
              <a:rPr lang="en-US" sz="1100" dirty="0"/>
              <a:t>NTM            </a:t>
            </a:r>
            <a:r>
              <a:rPr lang="en-US" sz="1100" dirty="0" err="1"/>
              <a:t>IEC_WindType</a:t>
            </a:r>
            <a:r>
              <a:rPr lang="en-US" sz="1100" dirty="0"/>
              <a:t>    - IEC turbulence type (NTM=normal, </a:t>
            </a:r>
            <a:r>
              <a:rPr lang="en-US" sz="1100" dirty="0" err="1"/>
              <a:t>xETM</a:t>
            </a:r>
            <a:r>
              <a:rPr lang="en-US" sz="1100" dirty="0"/>
              <a:t>=extreme turbulence, xEWM1=extreme 1-year wind, xEWM50=extreme 50-year wind, where x=wind turbine class 1, 2, or 3)</a:t>
            </a:r>
          </a:p>
          <a:p>
            <a:r>
              <a:rPr lang="en-US" sz="1100" dirty="0"/>
              <a:t>default        </a:t>
            </a:r>
            <a:r>
              <a:rPr lang="en-US" sz="1100" dirty="0" err="1"/>
              <a:t>ETMc</a:t>
            </a:r>
            <a:r>
              <a:rPr lang="en-US" sz="1100" dirty="0"/>
              <a:t>            - IEC Extreme turbulence model c parameter [</a:t>
            </a:r>
            <a:r>
              <a:rPr lang="en-US" sz="1100" dirty="0" err="1"/>
              <a:t>ms</a:t>
            </a:r>
            <a:r>
              <a:rPr lang="en-US" sz="1100" dirty="0"/>
              <a:t>]</a:t>
            </a:r>
          </a:p>
          <a:p>
            <a:r>
              <a:rPr lang="en-US" sz="1100" dirty="0"/>
              <a:t>PL             </a:t>
            </a:r>
            <a:r>
              <a:rPr lang="en-US" sz="1100" dirty="0" err="1"/>
              <a:t>WindProfileType</a:t>
            </a:r>
            <a:r>
              <a:rPr lang="en-US" sz="1100" dirty="0"/>
              <a:t> - Wind profile type (JET=Low-level </a:t>
            </a:r>
            <a:r>
              <a:rPr lang="en-US" sz="1100" dirty="0" err="1"/>
              <a:t>jet,LOG</a:t>
            </a:r>
            <a:r>
              <a:rPr lang="en-US" sz="1100" dirty="0"/>
              <a:t>=</a:t>
            </a:r>
            <a:r>
              <a:rPr lang="en-US" sz="1100" dirty="0" err="1"/>
              <a:t>Logarithmic,PL</a:t>
            </a:r>
            <a:r>
              <a:rPr lang="en-US" sz="1100" dirty="0"/>
              <a:t>=Power law, or default, or USR=User-defined)</a:t>
            </a:r>
          </a:p>
          <a:p>
            <a:r>
              <a:rPr lang="en-US" sz="1100" dirty="0"/>
              <a:t> 90.0           </a:t>
            </a:r>
            <a:r>
              <a:rPr lang="en-US" sz="1100" dirty="0" err="1"/>
              <a:t>RefHt</a:t>
            </a:r>
            <a:r>
              <a:rPr lang="en-US" sz="1100" dirty="0"/>
              <a:t>           - Height of the reference wind speed [m]</a:t>
            </a:r>
          </a:p>
          <a:p>
            <a:r>
              <a:rPr lang="en-US" sz="1100" dirty="0"/>
              <a:t> 18.0          </a:t>
            </a:r>
            <a:r>
              <a:rPr lang="en-US" sz="1100" dirty="0" err="1"/>
              <a:t>URef</a:t>
            </a:r>
            <a:r>
              <a:rPr lang="en-US" sz="1100" dirty="0"/>
              <a:t>            - Mean (total) wind speed at the reference height [</a:t>
            </a:r>
            <a:r>
              <a:rPr lang="en-US" sz="1100" dirty="0" err="1"/>
              <a:t>ms</a:t>
            </a:r>
            <a:r>
              <a:rPr lang="en-US" sz="1100" dirty="0"/>
              <a:t>]</a:t>
            </a:r>
          </a:p>
          <a:p>
            <a:r>
              <a:rPr lang="en-US" sz="1100" dirty="0"/>
              <a:t>default        </a:t>
            </a:r>
            <a:r>
              <a:rPr lang="en-US" sz="1100" dirty="0" err="1"/>
              <a:t>ZJetMax</a:t>
            </a:r>
            <a:r>
              <a:rPr lang="en-US" sz="1100" dirty="0"/>
              <a:t>         - Jet height [m] (used only for JET wind profile, valid 70-490 m)</a:t>
            </a:r>
          </a:p>
          <a:p>
            <a:r>
              <a:rPr lang="en-US" sz="1100" dirty="0"/>
              <a:t>default        </a:t>
            </a:r>
            <a:r>
              <a:rPr lang="en-US" sz="1100" dirty="0" err="1"/>
              <a:t>PLExp</a:t>
            </a:r>
            <a:r>
              <a:rPr lang="en-US" sz="1100" dirty="0"/>
              <a:t>           - Power law exponent [-] (or default)</a:t>
            </a:r>
          </a:p>
          <a:p>
            <a:r>
              <a:rPr lang="en-US" sz="1100" dirty="0"/>
              <a:t>default        Z0              - Surface roughness length [m] (or default)</a:t>
            </a:r>
          </a:p>
          <a:p>
            <a:endParaRPr lang="en-US" sz="1100" dirty="0"/>
          </a:p>
          <a:p>
            <a:r>
              <a:rPr lang="en-US" sz="1100" dirty="0"/>
              <a:t>--------Non-IEC Meteorological Boundary Conditions------------</a:t>
            </a:r>
          </a:p>
          <a:p>
            <a:r>
              <a:rPr lang="en-US" sz="1100" dirty="0"/>
              <a:t>default        Latitude        - Site latitude [degrees] (or default)</a:t>
            </a:r>
          </a:p>
          <a:p>
            <a:r>
              <a:rPr lang="en-US" sz="1100" dirty="0"/>
              <a:t>0.05           RICH_NO         - Gradient Richardson number</a:t>
            </a:r>
          </a:p>
          <a:p>
            <a:r>
              <a:rPr lang="en-US" sz="1100" dirty="0"/>
              <a:t>default        </a:t>
            </a:r>
            <a:r>
              <a:rPr lang="en-US" sz="1100" dirty="0" err="1"/>
              <a:t>UStar</a:t>
            </a:r>
            <a:r>
              <a:rPr lang="en-US" sz="1100" dirty="0"/>
              <a:t>           - Friction or shear velocity [</a:t>
            </a:r>
            <a:r>
              <a:rPr lang="en-US" sz="1100" dirty="0" err="1"/>
              <a:t>ms</a:t>
            </a:r>
            <a:r>
              <a:rPr lang="en-US" sz="1100" dirty="0"/>
              <a:t>] (or default)</a:t>
            </a:r>
          </a:p>
          <a:p>
            <a:r>
              <a:rPr lang="en-US" sz="1100" dirty="0"/>
              <a:t>default        ZI              - Mixing layer depth [m] (or default)</a:t>
            </a:r>
          </a:p>
          <a:p>
            <a:r>
              <a:rPr lang="en-US" sz="1100" dirty="0"/>
              <a:t>default        PC_UW           - Hub mean </a:t>
            </a:r>
            <a:r>
              <a:rPr lang="en-US" sz="1100" dirty="0" err="1"/>
              <a:t>u'w</a:t>
            </a:r>
            <a:r>
              <a:rPr lang="en-US" sz="1100" dirty="0"/>
              <a:t>' Reynolds stress [(</a:t>
            </a:r>
            <a:r>
              <a:rPr lang="en-US" sz="1100" dirty="0" err="1"/>
              <a:t>ms</a:t>
            </a:r>
            <a:r>
              <a:rPr lang="en-US" sz="1100" dirty="0"/>
              <a:t>)^2] (or default)</a:t>
            </a:r>
          </a:p>
          <a:p>
            <a:r>
              <a:rPr lang="en-US" sz="1100" dirty="0"/>
              <a:t>default        PC_UV           - Hub mean </a:t>
            </a:r>
            <a:r>
              <a:rPr lang="en-US" sz="1100" dirty="0" err="1"/>
              <a:t>u'v</a:t>
            </a:r>
            <a:r>
              <a:rPr lang="en-US" sz="1100" dirty="0"/>
              <a:t>' Reynolds stress [(</a:t>
            </a:r>
            <a:r>
              <a:rPr lang="en-US" sz="1100" dirty="0" err="1"/>
              <a:t>ms</a:t>
            </a:r>
            <a:r>
              <a:rPr lang="en-US" sz="1100" dirty="0"/>
              <a:t>)^2] (or default)</a:t>
            </a:r>
          </a:p>
          <a:p>
            <a:r>
              <a:rPr lang="en-US" sz="1100" dirty="0"/>
              <a:t>default        PC_VW           - Hub mean </a:t>
            </a:r>
            <a:r>
              <a:rPr lang="en-US" sz="1100" dirty="0" err="1"/>
              <a:t>v'w</a:t>
            </a:r>
            <a:r>
              <a:rPr lang="en-US" sz="1100" dirty="0"/>
              <a:t>' Reynolds stress [(</a:t>
            </a:r>
            <a:r>
              <a:rPr lang="en-US" sz="1100" dirty="0" err="1"/>
              <a:t>ms</a:t>
            </a:r>
            <a:r>
              <a:rPr lang="en-US" sz="1100" dirty="0"/>
              <a:t>)^2] (or default)</a:t>
            </a:r>
          </a:p>
          <a:p>
            <a:r>
              <a:rPr lang="en-US" sz="1100" dirty="0"/>
              <a:t>default        IncDec1         - u-component coherence parameters (e.g. 10.0  0.3e-3 in quotes) (or default)</a:t>
            </a:r>
          </a:p>
          <a:p>
            <a:r>
              <a:rPr lang="en-US" sz="1100" dirty="0"/>
              <a:t>default        IncDec2         - v-component coherence parameters (e.g. 10.0  0.3e-3 in quotes) (or default)</a:t>
            </a:r>
          </a:p>
          <a:p>
            <a:r>
              <a:rPr lang="en-US" sz="1100" dirty="0"/>
              <a:t>default        IncDec3         - w-component coherence parameters (e.g. 10.0  0.3e-3 in quotes) (or default)</a:t>
            </a:r>
          </a:p>
          <a:p>
            <a:r>
              <a:rPr lang="en-US" sz="1100" dirty="0"/>
              <a:t>default        </a:t>
            </a:r>
            <a:r>
              <a:rPr lang="en-US" sz="1100" dirty="0" err="1"/>
              <a:t>CohExp</a:t>
            </a:r>
            <a:r>
              <a:rPr lang="en-US" sz="1100" dirty="0"/>
              <a:t>          - Coherence exponent (or default)</a:t>
            </a:r>
          </a:p>
          <a:p>
            <a:endParaRPr lang="en-US" sz="1100" dirty="0"/>
          </a:p>
          <a:p>
            <a:r>
              <a:rPr lang="en-US" sz="1100" dirty="0"/>
              <a:t>--------Coherent Turbulence Scaling Parameters-------------------</a:t>
            </a:r>
          </a:p>
          <a:p>
            <a:r>
              <a:rPr lang="en-US" sz="1100" dirty="0"/>
              <a:t>"F:\Wind Turbine\</a:t>
            </a:r>
            <a:r>
              <a:rPr lang="en-US" sz="1100" dirty="0" err="1"/>
              <a:t>TurbSim</a:t>
            </a:r>
            <a:r>
              <a:rPr lang="en-US" sz="1100" dirty="0"/>
              <a:t>\Test\</a:t>
            </a:r>
            <a:r>
              <a:rPr lang="en-US" sz="1100" dirty="0" err="1"/>
              <a:t>Eventdata</a:t>
            </a:r>
            <a:r>
              <a:rPr lang="en-US" sz="1100" dirty="0"/>
              <a:t>"     -   Name of the path where event data files are located</a:t>
            </a:r>
          </a:p>
          <a:p>
            <a:r>
              <a:rPr lang="en-US" sz="1100" dirty="0"/>
              <a:t>Random       </a:t>
            </a:r>
            <a:r>
              <a:rPr lang="en-US" sz="1100" dirty="0" err="1"/>
              <a:t>CTEventFile</a:t>
            </a:r>
            <a:r>
              <a:rPr lang="en-US" sz="1100" dirty="0"/>
              <a:t>     - Type of event files (random, les or </a:t>
            </a:r>
            <a:r>
              <a:rPr lang="en-US" sz="1100" dirty="0" err="1"/>
              <a:t>dns</a:t>
            </a:r>
            <a:r>
              <a:rPr lang="en-US" sz="1100" dirty="0"/>
              <a:t>)</a:t>
            </a:r>
          </a:p>
          <a:p>
            <a:r>
              <a:rPr lang="en-US" sz="1100" dirty="0"/>
              <a:t>true           Randomize       - Randomize disturbance scale and location (</a:t>
            </a:r>
            <a:r>
              <a:rPr lang="en-US" sz="1100" dirty="0" err="1"/>
              <a:t>truefalse</a:t>
            </a:r>
            <a:r>
              <a:rPr lang="en-US" sz="1100" dirty="0"/>
              <a:t>)</a:t>
            </a:r>
          </a:p>
          <a:p>
            <a:r>
              <a:rPr lang="en-US" sz="1100" dirty="0"/>
              <a:t> 1.0           </a:t>
            </a:r>
            <a:r>
              <a:rPr lang="en-US" sz="1100" dirty="0" err="1"/>
              <a:t>DistScl</a:t>
            </a:r>
            <a:r>
              <a:rPr lang="en-US" sz="1100" dirty="0"/>
              <a:t>         - Disturbance scale (ratio of dataset height to rotor disk).</a:t>
            </a:r>
          </a:p>
          <a:p>
            <a:r>
              <a:rPr lang="en-US" sz="1100" dirty="0"/>
              <a:t> 0.5           </a:t>
            </a:r>
            <a:r>
              <a:rPr lang="en-US" sz="1100" dirty="0" err="1"/>
              <a:t>CTLy</a:t>
            </a:r>
            <a:r>
              <a:rPr lang="en-US" sz="1100" dirty="0"/>
              <a:t>            - Fractional location of tower centerline from right (looking downwind) to left side of the dataset.</a:t>
            </a:r>
          </a:p>
          <a:p>
            <a:r>
              <a:rPr lang="en-US" sz="1100" dirty="0"/>
              <a:t> 0.5           </a:t>
            </a:r>
            <a:r>
              <a:rPr lang="en-US" sz="1100" dirty="0" err="1"/>
              <a:t>CTLz</a:t>
            </a:r>
            <a:r>
              <a:rPr lang="en-US" sz="1100" dirty="0"/>
              <a:t>            - Fractional location of hub height from the bottom of the dataset.</a:t>
            </a:r>
          </a:p>
          <a:p>
            <a:r>
              <a:rPr lang="en-US" sz="1100" dirty="0"/>
              <a:t>10.0           </a:t>
            </a:r>
            <a:r>
              <a:rPr lang="en-US" sz="1100" dirty="0" err="1"/>
              <a:t>CTStartTime</a:t>
            </a:r>
            <a:r>
              <a:rPr lang="en-US" sz="1100" dirty="0"/>
              <a:t>     - Minimum start time for coherent structures in </a:t>
            </a:r>
            <a:r>
              <a:rPr lang="en-US" sz="1100" dirty="0" err="1"/>
              <a:t>RootName.cts</a:t>
            </a:r>
            <a:r>
              <a:rPr lang="en-US" sz="1100" dirty="0"/>
              <a:t> [seconds]</a:t>
            </a:r>
          </a:p>
          <a:p>
            <a:endParaRPr lang="en-US" sz="1100" dirty="0"/>
          </a:p>
          <a:p>
            <a:r>
              <a:rPr lang="en-US" sz="1100" dirty="0"/>
              <a:t>==================================================</a:t>
            </a:r>
          </a:p>
          <a:p>
            <a:r>
              <a:rPr lang="en-US" sz="1100" dirty="0"/>
              <a:t>NOTE Do not add or remove any lines in this file!</a:t>
            </a:r>
          </a:p>
          <a:p>
            <a:r>
              <a:rPr lang="en-US" sz="1100" dirty="0"/>
              <a:t>==================================================</a:t>
            </a:r>
          </a:p>
        </p:txBody>
      </p:sp>
      <p:sp>
        <p:nvSpPr>
          <p:cNvPr id="4" name="TextBox 3"/>
          <p:cNvSpPr txBox="1"/>
          <p:nvPr/>
        </p:nvSpPr>
        <p:spPr>
          <a:xfrm>
            <a:off x="0" y="0"/>
            <a:ext cx="9143999" cy="819397"/>
          </a:xfrm>
          <a:prstGeom prst="rect">
            <a:avLst/>
          </a:prstGeom>
          <a:noFill/>
        </p:spPr>
        <p:txBody>
          <a:bodyPr wrap="square" rtlCol="0">
            <a:noAutofit/>
          </a:bodyPr>
          <a:lstStyle/>
          <a:p>
            <a:pPr algn="ctr"/>
            <a:r>
              <a:rPr lang="en-US" sz="3600" dirty="0" err="1">
                <a:latin typeface="+mn-lt"/>
              </a:rPr>
              <a:t>TurbSim</a:t>
            </a:r>
            <a:endParaRPr lang="en-US" sz="2400" dirty="0">
              <a:latin typeface="+mn-lt"/>
            </a:endParaRPr>
          </a:p>
        </p:txBody>
      </p:sp>
    </p:spTree>
    <p:extLst>
      <p:ext uri="{BB962C8B-B14F-4D97-AF65-F5344CB8AC3E}">
        <p14:creationId xmlns:p14="http://schemas.microsoft.com/office/powerpoint/2010/main" val="301623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740" y="4569405"/>
            <a:ext cx="4227259" cy="1920932"/>
          </a:xfrm>
          <a:prstGeom prst="rect">
            <a:avLst/>
          </a:prstGeom>
          <a:noFill/>
        </p:spPr>
        <p:txBody>
          <a:bodyPr wrap="square" rtlCol="0">
            <a:noAutofit/>
          </a:bodyPr>
          <a:lstStyle/>
          <a:p>
            <a:pPr marL="342900" indent="-342900">
              <a:spcAft>
                <a:spcPts val="300"/>
              </a:spcAft>
              <a:buFont typeface="Arial" panose="020B0604020202020204" pitchFamily="34" charset="0"/>
              <a:buChar char="•"/>
            </a:pPr>
            <a:r>
              <a:rPr lang="en-US" sz="2400" dirty="0">
                <a:latin typeface="+mj-lt"/>
              </a:rPr>
              <a:t>Different control goals</a:t>
            </a:r>
          </a:p>
          <a:p>
            <a:pPr marL="640080" indent="-342900">
              <a:spcAft>
                <a:spcPts val="300"/>
              </a:spcAft>
              <a:buFont typeface="Arial" panose="020B0604020202020204" pitchFamily="34" charset="0"/>
              <a:buChar char="–"/>
            </a:pPr>
            <a:r>
              <a:rPr lang="en-US" sz="2000" dirty="0">
                <a:latin typeface="+mn-lt"/>
              </a:rPr>
              <a:t>Speed control </a:t>
            </a:r>
          </a:p>
          <a:p>
            <a:pPr marL="640080" indent="-342900">
              <a:spcAft>
                <a:spcPts val="300"/>
              </a:spcAft>
              <a:buFont typeface="Arial" panose="020B0604020202020204" pitchFamily="34" charset="0"/>
              <a:buChar char="–"/>
            </a:pPr>
            <a:r>
              <a:rPr lang="en-US" sz="2000" dirty="0">
                <a:latin typeface="+mn-lt"/>
              </a:rPr>
              <a:t>Power control</a:t>
            </a:r>
          </a:p>
          <a:p>
            <a:pPr marL="640080" indent="-342900">
              <a:spcAft>
                <a:spcPts val="300"/>
              </a:spcAft>
              <a:buFont typeface="Arial" panose="020B0604020202020204" pitchFamily="34" charset="0"/>
              <a:buChar char="–"/>
            </a:pPr>
            <a:r>
              <a:rPr lang="en-US" sz="2000" dirty="0">
                <a:latin typeface="+mn-lt"/>
              </a:rPr>
              <a:t>Load reduction on components</a:t>
            </a:r>
          </a:p>
          <a:p>
            <a:pPr marL="640080" indent="-342900">
              <a:spcAft>
                <a:spcPts val="300"/>
              </a:spcAft>
              <a:buFont typeface="Arial" panose="020B0604020202020204" pitchFamily="34" charset="0"/>
              <a:buChar char="–"/>
            </a:pPr>
            <a:r>
              <a:rPr lang="en-US" sz="2000" dirty="0">
                <a:latin typeface="+mn-lt"/>
              </a:rPr>
              <a:t>Prolonged actuator life</a:t>
            </a:r>
            <a:endParaRPr lang="en-US" sz="2200" b="1" i="1" dirty="0">
              <a:effectLst>
                <a:outerShdw blurRad="38100" dist="38100" dir="2700000" algn="tl">
                  <a:srgbClr val="000000">
                    <a:alpha val="43137"/>
                  </a:srgbClr>
                </a:outerShdw>
              </a:effectLst>
            </a:endParaRPr>
          </a:p>
        </p:txBody>
      </p:sp>
      <p:sp>
        <p:nvSpPr>
          <p:cNvPr id="3" name="Rectangle 2"/>
          <p:cNvSpPr/>
          <p:nvPr/>
        </p:nvSpPr>
        <p:spPr>
          <a:xfrm>
            <a:off x="4676774" y="4566610"/>
            <a:ext cx="4381501" cy="1177245"/>
          </a:xfrm>
          <a:prstGeom prst="rect">
            <a:avLst/>
          </a:prstGeom>
        </p:spPr>
        <p:txBody>
          <a:bodyPr wrap="square">
            <a:spAutoFit/>
          </a:bodyPr>
          <a:lstStyle/>
          <a:p>
            <a:pPr marL="342900" lvl="1" indent="-342900">
              <a:spcAft>
                <a:spcPts val="300"/>
              </a:spcAft>
              <a:buFont typeface="Arial" panose="020B0604020202020204" pitchFamily="34" charset="0"/>
              <a:buChar char="•"/>
            </a:pPr>
            <a:r>
              <a:rPr lang="en-US" sz="2400" dirty="0">
                <a:latin typeface="+mn-lt"/>
              </a:rPr>
              <a:t>Complex dynamics &amp; uncertain environments</a:t>
            </a:r>
          </a:p>
          <a:p>
            <a:pPr marL="640080" lvl="1" indent="-342900">
              <a:spcAft>
                <a:spcPts val="300"/>
              </a:spcAft>
              <a:buFont typeface="Arial" panose="020B0604020202020204" pitchFamily="34" charset="0"/>
              <a:buChar char="–"/>
            </a:pPr>
            <a:r>
              <a:rPr lang="en-US" sz="2000" dirty="0">
                <a:latin typeface="+mn-lt"/>
              </a:rPr>
              <a:t>Conflicting objectives            </a:t>
            </a:r>
            <a:endParaRPr lang="en-US" sz="2400" dirty="0">
              <a:latin typeface="+mn-lt"/>
            </a:endParaRPr>
          </a:p>
        </p:txBody>
      </p:sp>
      <p:sp>
        <p:nvSpPr>
          <p:cNvPr id="5" name="Slide Number Placeholder 4"/>
          <p:cNvSpPr>
            <a:spLocks noGrp="1"/>
          </p:cNvSpPr>
          <p:nvPr>
            <p:ph type="sldNum" sz="quarter" idx="4"/>
          </p:nvPr>
        </p:nvSpPr>
        <p:spPr/>
        <p:txBody>
          <a:bodyPr/>
          <a:lstStyle/>
          <a:p>
            <a:fld id="{4A466926-17EF-4CAC-B717-1CD0EBB5093C}" type="slidenum">
              <a:rPr lang="en-US" smtClean="0"/>
              <a:t>6</a:t>
            </a:fld>
            <a:endParaRPr lang="en-US" dirty="0"/>
          </a:p>
        </p:txBody>
      </p:sp>
      <p:grpSp>
        <p:nvGrpSpPr>
          <p:cNvPr id="11" name="Group 10"/>
          <p:cNvGrpSpPr/>
          <p:nvPr/>
        </p:nvGrpSpPr>
        <p:grpSpPr>
          <a:xfrm>
            <a:off x="2178537" y="993069"/>
            <a:ext cx="4413668" cy="3432309"/>
            <a:chOff x="872707" y="987291"/>
            <a:chExt cx="3185598" cy="2373817"/>
          </a:xfrm>
        </p:grpSpPr>
        <p:pic>
          <p:nvPicPr>
            <p:cNvPr id="6" name="Picture 5"/>
            <p:cNvPicPr>
              <a:picLocks/>
            </p:cNvPicPr>
            <p:nvPr/>
          </p:nvPicPr>
          <p:blipFill rotWithShape="1">
            <a:blip r:embed="rId3" cstate="print">
              <a:extLst>
                <a:ext uri="{28A0092B-C50C-407E-A947-70E740481C1C}">
                  <a14:useLocalDpi xmlns:a14="http://schemas.microsoft.com/office/drawing/2010/main" val="0"/>
                </a:ext>
              </a:extLst>
            </a:blip>
            <a:srcRect l="10970" r="10756"/>
            <a:stretch/>
          </p:blipFill>
          <p:spPr>
            <a:xfrm>
              <a:off x="2511608" y="990670"/>
              <a:ext cx="1545336" cy="115214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232" y="2208964"/>
              <a:ext cx="1536192" cy="1152144"/>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29894" b="21532"/>
            <a:stretch/>
          </p:blipFill>
          <p:spPr>
            <a:xfrm>
              <a:off x="872707" y="987291"/>
              <a:ext cx="1546643" cy="1155523"/>
            </a:xfrm>
            <a:prstGeom prst="rect">
              <a:avLst/>
            </a:prstGeom>
          </p:spPr>
        </p:pic>
        <p:pic>
          <p:nvPicPr>
            <p:cNvPr id="10" name="Picture 9"/>
            <p:cNvPicPr>
              <a:picLocks/>
            </p:cNvPicPr>
            <p:nvPr/>
          </p:nvPicPr>
          <p:blipFill rotWithShape="1">
            <a:blip r:embed="rId6" cstate="print">
              <a:extLst>
                <a:ext uri="{28A0092B-C50C-407E-A947-70E740481C1C}">
                  <a14:useLocalDpi xmlns:a14="http://schemas.microsoft.com/office/drawing/2010/main" val="0"/>
                </a:ext>
              </a:extLst>
            </a:blip>
            <a:srcRect r="13127" b="11056"/>
            <a:stretch/>
          </p:blipFill>
          <p:spPr>
            <a:xfrm>
              <a:off x="2512969" y="2207603"/>
              <a:ext cx="1545336" cy="1152144"/>
            </a:xfrm>
            <a:prstGeom prst="rect">
              <a:avLst/>
            </a:prstGeom>
          </p:spPr>
        </p:pic>
      </p:grpSp>
      <p:sp>
        <p:nvSpPr>
          <p:cNvPr id="15"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Research Objective</a:t>
            </a:r>
          </a:p>
        </p:txBody>
      </p:sp>
      <p:cxnSp>
        <p:nvCxnSpPr>
          <p:cNvPr id="16" name="Straight Arrow Connector 15"/>
          <p:cNvCxnSpPr/>
          <p:nvPr/>
        </p:nvCxnSpPr>
        <p:spPr>
          <a:xfrm>
            <a:off x="5073179" y="6086475"/>
            <a:ext cx="69931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2469" y="5744631"/>
            <a:ext cx="3187355" cy="707886"/>
          </a:xfrm>
          <a:prstGeom prst="rect">
            <a:avLst/>
          </a:prstGeom>
        </p:spPr>
        <p:txBody>
          <a:bodyPr wrap="square">
            <a:spAutoFit/>
          </a:bodyPr>
          <a:lstStyle/>
          <a:p>
            <a:pPr marL="297180" lvl="1">
              <a:spcAft>
                <a:spcPts val="300"/>
              </a:spcAft>
            </a:pPr>
            <a:r>
              <a:rPr lang="en-US" sz="2000" dirty="0">
                <a:latin typeface="+mn-lt"/>
              </a:rPr>
              <a:t>We need to </a:t>
            </a:r>
            <a:r>
              <a:rPr lang="en-US" sz="2000" dirty="0">
                <a:solidFill>
                  <a:srgbClr val="0922DD"/>
                </a:solidFill>
                <a:latin typeface="+mn-lt"/>
              </a:rPr>
              <a:t>balance</a:t>
            </a:r>
            <a:r>
              <a:rPr lang="en-US" sz="2000" dirty="0">
                <a:latin typeface="+mn-lt"/>
              </a:rPr>
              <a:t> all the objectives together</a:t>
            </a:r>
            <a:endParaRPr lang="en-US" sz="2400" dirty="0">
              <a:latin typeface="+mn-lt"/>
            </a:endParaRPr>
          </a:p>
        </p:txBody>
      </p:sp>
    </p:spTree>
    <p:extLst>
      <p:ext uri="{BB962C8B-B14F-4D97-AF65-F5344CB8AC3E}">
        <p14:creationId xmlns:p14="http://schemas.microsoft.com/office/powerpoint/2010/main" val="1684725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31" y="1704566"/>
            <a:ext cx="5180586" cy="353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Research Objective</a:t>
            </a:r>
          </a:p>
        </p:txBody>
      </p:sp>
      <p:sp>
        <p:nvSpPr>
          <p:cNvPr id="25" name="TextBox 24"/>
          <p:cNvSpPr txBox="1"/>
          <p:nvPr/>
        </p:nvSpPr>
        <p:spPr>
          <a:xfrm>
            <a:off x="5175563" y="2281563"/>
            <a:ext cx="3836448" cy="1048390"/>
          </a:xfrm>
          <a:prstGeom prst="rect">
            <a:avLst/>
          </a:prstGeom>
          <a:noFill/>
        </p:spPr>
        <p:txBody>
          <a:bodyPr wrap="square" rtlCol="0">
            <a:noAutofit/>
          </a:bodyPr>
          <a:lstStyle/>
          <a:p>
            <a:pPr marL="640080" lvl="1" indent="-342900">
              <a:buFont typeface="Calibri" panose="020F0502020204030204" pitchFamily="34" charset="0"/>
              <a:buChar char="–"/>
            </a:pPr>
            <a:r>
              <a:rPr lang="en-US" sz="2000" dirty="0">
                <a:latin typeface="+mn-lt"/>
                <a:cs typeface="Times New Roman" panose="02020603050405020304" pitchFamily="18" charset="0"/>
              </a:rPr>
              <a:t>Maintain the rated generator speed</a:t>
            </a:r>
          </a:p>
          <a:p>
            <a:pPr marL="640080" lvl="1" indent="-342900">
              <a:buFont typeface="Calibri" panose="020F0502020204030204" pitchFamily="34" charset="0"/>
              <a:buChar char="–"/>
            </a:pPr>
            <a:r>
              <a:rPr lang="en-US" sz="2000" dirty="0">
                <a:latin typeface="+mn-lt"/>
                <a:cs typeface="Times New Roman" panose="02020603050405020304" pitchFamily="18" charset="0"/>
              </a:rPr>
              <a:t>Mitigate structural loads</a:t>
            </a:r>
          </a:p>
        </p:txBody>
      </p:sp>
      <p:sp>
        <p:nvSpPr>
          <p:cNvPr id="26" name="TextBox 25"/>
          <p:cNvSpPr txBox="1"/>
          <p:nvPr/>
        </p:nvSpPr>
        <p:spPr>
          <a:xfrm>
            <a:off x="450961" y="923292"/>
            <a:ext cx="789293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n-lt"/>
              </a:rPr>
              <a:t>Optimal balance between energy production performance and reliability of components </a:t>
            </a:r>
          </a:p>
        </p:txBody>
      </p:sp>
      <p:sp>
        <p:nvSpPr>
          <p:cNvPr id="38" name="TextBox 37"/>
          <p:cNvSpPr txBox="1"/>
          <p:nvPr/>
        </p:nvSpPr>
        <p:spPr>
          <a:xfrm>
            <a:off x="1417382" y="4516399"/>
            <a:ext cx="45719" cy="369332"/>
          </a:xfrm>
          <a:prstGeom prst="rect">
            <a:avLst/>
          </a:prstGeom>
          <a:noFill/>
        </p:spPr>
        <p:txBody>
          <a:bodyPr wrap="square" rtlCol="0">
            <a:spAutoFit/>
          </a:bodyPr>
          <a:lstStyle/>
          <a:p>
            <a:endParaRPr lang="en-US" dirty="0"/>
          </a:p>
        </p:txBody>
      </p:sp>
      <p:sp>
        <p:nvSpPr>
          <p:cNvPr id="2" name="Rectangle 1"/>
          <p:cNvSpPr/>
          <p:nvPr/>
        </p:nvSpPr>
        <p:spPr>
          <a:xfrm>
            <a:off x="829712" y="6048284"/>
            <a:ext cx="8520252" cy="336439"/>
          </a:xfrm>
          <a:prstGeom prst="rect">
            <a:avLst/>
          </a:prstGeom>
        </p:spPr>
        <p:txBody>
          <a:bodyPr wrap="square">
            <a:spAutoFit/>
          </a:bodyPr>
          <a:lstStyle/>
          <a:p>
            <a:pPr>
              <a:lnSpc>
                <a:spcPct val="125000"/>
              </a:lnSpc>
            </a:pPr>
            <a:r>
              <a:rPr lang="en-US" sz="1400" dirty="0">
                <a:latin typeface="Times New Roman" panose="02020603050405020304" pitchFamily="18" charset="0"/>
                <a:cs typeface="Times New Roman" panose="02020603050405020304" pitchFamily="18" charset="0"/>
              </a:rPr>
              <a:t>[1] </a:t>
            </a:r>
            <a:r>
              <a:rPr lang="en-US" sz="1400" dirty="0" err="1">
                <a:latin typeface="Times New Roman" panose="02020603050405020304" pitchFamily="18" charset="0"/>
                <a:cs typeface="Times New Roman" panose="02020603050405020304" pitchFamily="18" charset="0"/>
              </a:rPr>
              <a:t>Jonkman</a:t>
            </a:r>
            <a:r>
              <a:rPr lang="en-US" sz="1400" dirty="0">
                <a:latin typeface="Times New Roman" panose="02020603050405020304" pitchFamily="18" charset="0"/>
                <a:cs typeface="Times New Roman" panose="02020603050405020304" pitchFamily="18" charset="0"/>
              </a:rPr>
              <a:t> et al., </a:t>
            </a:r>
            <a:r>
              <a:rPr lang="en-US" sz="1400" i="1" dirty="0">
                <a:latin typeface="Times New Roman" panose="02020603050405020304" pitchFamily="18" charset="0"/>
                <a:cs typeface="Times New Roman" panose="02020603050405020304" pitchFamily="18" charset="0"/>
              </a:rPr>
              <a:t>National Renewable Energy Laboratory Technical Report</a:t>
            </a:r>
            <a:r>
              <a:rPr lang="en-US" sz="1400" dirty="0">
                <a:latin typeface="Times New Roman" panose="02020603050405020304" pitchFamily="18" charset="0"/>
                <a:cs typeface="Times New Roman" panose="02020603050405020304" pitchFamily="18" charset="0"/>
              </a:rPr>
              <a:t>, 2009.</a:t>
            </a:r>
          </a:p>
        </p:txBody>
      </p:sp>
      <p:sp>
        <p:nvSpPr>
          <p:cNvPr id="4" name="Slide Number Placeholder 3"/>
          <p:cNvSpPr>
            <a:spLocks noGrp="1"/>
          </p:cNvSpPr>
          <p:nvPr>
            <p:ph type="sldNum" sz="quarter" idx="4"/>
          </p:nvPr>
        </p:nvSpPr>
        <p:spPr/>
        <p:txBody>
          <a:bodyPr/>
          <a:lstStyle/>
          <a:p>
            <a:fld id="{4A466926-17EF-4CAC-B717-1CD0EBB5093C}" type="slidenum">
              <a:rPr lang="en-US" smtClean="0"/>
              <a:t>7</a:t>
            </a:fld>
            <a:endParaRPr lang="en-US"/>
          </a:p>
        </p:txBody>
      </p:sp>
      <p:sp>
        <p:nvSpPr>
          <p:cNvPr id="7" name="Rectangle 6"/>
          <p:cNvSpPr/>
          <p:nvPr/>
        </p:nvSpPr>
        <p:spPr>
          <a:xfrm>
            <a:off x="5089838" y="3436356"/>
            <a:ext cx="2190215" cy="461665"/>
          </a:xfrm>
          <a:prstGeom prst="rect">
            <a:avLst/>
          </a:prstGeom>
        </p:spPr>
        <p:txBody>
          <a:bodyPr wrap="none">
            <a:spAutoFit/>
          </a:bodyPr>
          <a:lstStyle/>
          <a:p>
            <a:pPr lvl="1" indent="-457200">
              <a:buFont typeface="Arial" panose="020B0604020202020204" pitchFamily="34" charset="0"/>
              <a:buChar char="•"/>
            </a:pPr>
            <a:r>
              <a:rPr lang="en-US" sz="2400" dirty="0">
                <a:latin typeface="+mn-lt"/>
              </a:rPr>
              <a:t>Control laws</a:t>
            </a:r>
          </a:p>
        </p:txBody>
      </p:sp>
      <p:sp>
        <p:nvSpPr>
          <p:cNvPr id="13" name="TextBox 12"/>
          <p:cNvSpPr txBox="1"/>
          <p:nvPr/>
        </p:nvSpPr>
        <p:spPr>
          <a:xfrm>
            <a:off x="5133382" y="3908408"/>
            <a:ext cx="3836448" cy="2245811"/>
          </a:xfrm>
          <a:prstGeom prst="rect">
            <a:avLst/>
          </a:prstGeom>
          <a:noFill/>
        </p:spPr>
        <p:txBody>
          <a:bodyPr wrap="square" rtlCol="0">
            <a:noAutofit/>
          </a:bodyPr>
          <a:lstStyle/>
          <a:p>
            <a:pPr marL="640080" lvl="1" indent="-342900">
              <a:buFont typeface="Calibri" panose="020F0502020204030204" pitchFamily="34" charset="0"/>
              <a:buChar char="–"/>
            </a:pPr>
            <a:r>
              <a:rPr lang="en-US" sz="2000" dirty="0">
                <a:latin typeface="+mn-lt"/>
                <a:cs typeface="Times New Roman" panose="02020603050405020304" pitchFamily="18" charset="0"/>
              </a:rPr>
              <a:t>Baseline PID control </a:t>
            </a:r>
            <a:r>
              <a:rPr lang="en-US" sz="2000" baseline="30000" dirty="0">
                <a:latin typeface="+mn-lt"/>
                <a:cs typeface="Times New Roman" panose="02020603050405020304" pitchFamily="18" charset="0"/>
              </a:rPr>
              <a:t>[1]</a:t>
            </a:r>
          </a:p>
          <a:p>
            <a:pPr marL="640080" lvl="1" indent="-342900">
              <a:buFont typeface="Calibri" panose="020F0502020204030204" pitchFamily="34" charset="0"/>
              <a:buChar char="–"/>
            </a:pPr>
            <a:r>
              <a:rPr lang="en-US" sz="2000" dirty="0">
                <a:latin typeface="+mn-lt"/>
                <a:cs typeface="Times New Roman" panose="02020603050405020304" pitchFamily="18" charset="0"/>
              </a:rPr>
              <a:t>Disturbance accommodating control</a:t>
            </a:r>
          </a:p>
          <a:p>
            <a:pPr marL="640080" lvl="1" indent="-342900">
              <a:buFont typeface="Calibri" panose="020F0502020204030204" pitchFamily="34" charset="0"/>
              <a:buChar char="–"/>
            </a:pPr>
            <a:r>
              <a:rPr lang="en-US" sz="2000" dirty="0">
                <a:latin typeface="+mn-lt"/>
                <a:cs typeface="Times New Roman" panose="02020603050405020304" pitchFamily="18" charset="0"/>
              </a:rPr>
              <a:t>Adaptive control (</a:t>
            </a:r>
            <a:r>
              <a:rPr lang="en-US" sz="2000" dirty="0">
                <a:solidFill>
                  <a:srgbClr val="CC00CC"/>
                </a:solidFill>
                <a:latin typeface="+mn-lt"/>
                <a:cs typeface="Times New Roman" panose="02020603050405020304" pitchFamily="18" charset="0"/>
              </a:rPr>
              <a:t>to be explained</a:t>
            </a:r>
            <a:r>
              <a:rPr lang="en-US" sz="2000" dirty="0">
                <a:latin typeface="+mn-lt"/>
                <a:cs typeface="Times New Roman" panose="02020603050405020304" pitchFamily="18" charset="0"/>
              </a:rPr>
              <a:t>)</a:t>
            </a:r>
          </a:p>
          <a:p>
            <a:pPr marL="640080" lvl="1" indent="-342900">
              <a:buFont typeface="Wingdings" panose="05000000000000000000" pitchFamily="2" charset="2"/>
              <a:buChar char="v"/>
            </a:pPr>
            <a:r>
              <a:rPr lang="en-US" sz="2000" dirty="0">
                <a:solidFill>
                  <a:srgbClr val="0922DD"/>
                </a:solidFill>
                <a:latin typeface="+mn-lt"/>
                <a:cs typeface="Times New Roman" panose="02020603050405020304" pitchFamily="18" charset="0"/>
              </a:rPr>
              <a:t>Incorporating disturbance accommodation</a:t>
            </a:r>
          </a:p>
          <a:p>
            <a:pPr marL="640080" lvl="1" indent="-342900">
              <a:buFont typeface="Calibri" panose="020F0502020204030204" pitchFamily="34" charset="0"/>
              <a:buChar char="–"/>
            </a:pPr>
            <a:endParaRPr lang="en-US" sz="2000" dirty="0">
              <a:latin typeface="+mn-lt"/>
              <a:cs typeface="Times New Roman" panose="02020603050405020304" pitchFamily="18" charset="0"/>
            </a:endParaRPr>
          </a:p>
          <a:p>
            <a:pPr marL="640080" lvl="1" indent="-342900">
              <a:buFont typeface="Calibri" panose="020F0502020204030204" pitchFamily="34" charset="0"/>
              <a:buChar char="–"/>
            </a:pPr>
            <a:endParaRPr lang="en-US" sz="2000" dirty="0">
              <a:latin typeface="+mn-lt"/>
              <a:cs typeface="Times New Roman" panose="02020603050405020304" pitchFamily="18" charset="0"/>
            </a:endParaRPr>
          </a:p>
        </p:txBody>
      </p:sp>
      <p:sp>
        <p:nvSpPr>
          <p:cNvPr id="14" name="TextBox 13"/>
          <p:cNvSpPr txBox="1"/>
          <p:nvPr/>
        </p:nvSpPr>
        <p:spPr>
          <a:xfrm>
            <a:off x="450961" y="5247595"/>
            <a:ext cx="5403739" cy="769441"/>
          </a:xfrm>
          <a:prstGeom prst="rect">
            <a:avLst/>
          </a:prstGeom>
          <a:noFill/>
        </p:spPr>
        <p:txBody>
          <a:bodyPr wrap="square" rtlCol="0">
            <a:spAutoFit/>
          </a:bodyPr>
          <a:lstStyle/>
          <a:p>
            <a:pPr marL="342900" lvl="1" indent="-342900">
              <a:buFont typeface="Arial" panose="020B0604020202020204" pitchFamily="34" charset="0"/>
              <a:buChar char="•"/>
            </a:pPr>
            <a:r>
              <a:rPr lang="en-US" sz="2400" dirty="0">
                <a:latin typeface="+mn-lt"/>
              </a:rPr>
              <a:t>Region 2: torque control</a:t>
            </a:r>
            <a:r>
              <a:rPr lang="en-US" sz="2400" baseline="30000" dirty="0">
                <a:latin typeface="+mn-lt"/>
                <a:cs typeface="Times New Roman" panose="02020603050405020304" pitchFamily="18" charset="0"/>
              </a:rPr>
              <a:t>[1]</a:t>
            </a:r>
          </a:p>
          <a:p>
            <a:pPr marL="640080" lvl="1" indent="-342900">
              <a:buFont typeface="Calibri" panose="020F0502020204030204" pitchFamily="34" charset="0"/>
              <a:buChar char="–"/>
            </a:pPr>
            <a:r>
              <a:rPr lang="en-US" sz="2000" dirty="0">
                <a:latin typeface="+mn-lt"/>
              </a:rPr>
              <a:t>Maximum power</a:t>
            </a:r>
          </a:p>
        </p:txBody>
      </p:sp>
      <p:sp>
        <p:nvSpPr>
          <p:cNvPr id="6" name="TextBox 5"/>
          <p:cNvSpPr txBox="1"/>
          <p:nvPr/>
        </p:nvSpPr>
        <p:spPr>
          <a:xfrm>
            <a:off x="5089838" y="1811428"/>
            <a:ext cx="3581313" cy="461665"/>
          </a:xfrm>
          <a:prstGeom prst="rect">
            <a:avLst/>
          </a:prstGeom>
          <a:noFill/>
          <a:effectLst>
            <a:softEdge rad="12700"/>
          </a:effectLst>
        </p:spPr>
        <p:txBody>
          <a:bodyPr wrap="square" rtlCol="0">
            <a:spAutoFit/>
          </a:bodyPr>
          <a:lstStyle/>
          <a:p>
            <a:pPr marL="342900" lvl="1" indent="-342900">
              <a:buFont typeface="Arial" panose="020B0604020202020204" pitchFamily="34" charset="0"/>
              <a:buChar char="•"/>
            </a:pPr>
            <a:r>
              <a:rPr lang="en-US" sz="2400" dirty="0">
                <a:latin typeface="+mn-lt"/>
              </a:rPr>
              <a:t>Region 3: pitch control</a:t>
            </a:r>
          </a:p>
        </p:txBody>
      </p:sp>
      <p:sp>
        <p:nvSpPr>
          <p:cNvPr id="15" name="Rounded Rectangle 14"/>
          <p:cNvSpPr/>
          <p:nvPr/>
        </p:nvSpPr>
        <p:spPr>
          <a:xfrm>
            <a:off x="3097482" y="2237658"/>
            <a:ext cx="1657350" cy="2404023"/>
          </a:xfrm>
          <a:prstGeom prst="roundRect">
            <a:avLst/>
          </a:prstGeom>
          <a:solidFill>
            <a:schemeClr val="accent6">
              <a:lumMod val="60000"/>
              <a:lumOff val="40000"/>
              <a:alpha val="39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0" y="-1"/>
            <a:ext cx="914399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Outline</a:t>
            </a:r>
          </a:p>
        </p:txBody>
      </p:sp>
      <p:sp>
        <p:nvSpPr>
          <p:cNvPr id="3" name="Slide Number Placeholder 2"/>
          <p:cNvSpPr>
            <a:spLocks noGrp="1"/>
          </p:cNvSpPr>
          <p:nvPr>
            <p:ph type="sldNum" sz="quarter" idx="4"/>
          </p:nvPr>
        </p:nvSpPr>
        <p:spPr/>
        <p:txBody>
          <a:bodyPr/>
          <a:lstStyle/>
          <a:p>
            <a:fld id="{4A466926-17EF-4CAC-B717-1CD0EBB5093C}" type="slidenum">
              <a:rPr lang="en-US" smtClean="0"/>
              <a:t>8</a:t>
            </a:fld>
            <a:endParaRPr lang="en-US"/>
          </a:p>
        </p:txBody>
      </p:sp>
      <p:sp>
        <p:nvSpPr>
          <p:cNvPr id="9" name="TextBox 8"/>
          <p:cNvSpPr txBox="1"/>
          <p:nvPr/>
        </p:nvSpPr>
        <p:spPr>
          <a:xfrm>
            <a:off x="2838449" y="2362200"/>
            <a:ext cx="5295901" cy="2708434"/>
          </a:xfrm>
          <a:prstGeom prst="rect">
            <a:avLst/>
          </a:prstGeom>
          <a:noFill/>
        </p:spPr>
        <p:txBody>
          <a:bodyPr wrap="square" rtlCol="0">
            <a:spAutoFit/>
          </a:bodyPr>
          <a:lstStyle/>
          <a:p>
            <a:pPr marL="342900" indent="-342900">
              <a:spcBef>
                <a:spcPts val="1200"/>
              </a:spcBef>
              <a:buFont typeface="Wingdings" pitchFamily="2" charset="2"/>
              <a:buChar char="q"/>
            </a:pPr>
            <a:r>
              <a:rPr lang="en-US" sz="2600" dirty="0">
                <a:latin typeface="+mn-lt"/>
              </a:rPr>
              <a:t>Background</a:t>
            </a:r>
          </a:p>
          <a:p>
            <a:pPr marL="342900" indent="-342900">
              <a:spcBef>
                <a:spcPts val="1200"/>
              </a:spcBef>
              <a:buFont typeface="Wingdings" pitchFamily="2" charset="2"/>
              <a:buChar char="q"/>
            </a:pPr>
            <a:r>
              <a:rPr lang="en-US" sz="2600" dirty="0">
                <a:latin typeface="+mn-lt"/>
              </a:rPr>
              <a:t>Research Objective</a:t>
            </a:r>
          </a:p>
          <a:p>
            <a:pPr marL="342900" indent="-342900">
              <a:spcBef>
                <a:spcPts val="1200"/>
              </a:spcBef>
              <a:buFont typeface="Wingdings" pitchFamily="2" charset="2"/>
              <a:buChar char="q"/>
            </a:pPr>
            <a:r>
              <a:rPr lang="en-US" sz="2600" dirty="0">
                <a:solidFill>
                  <a:srgbClr val="0922DD"/>
                </a:solidFill>
                <a:latin typeface="+mn-lt"/>
              </a:rPr>
              <a:t>Proposed Adaptive Control Method</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Concluding Remarks</a:t>
            </a:r>
          </a:p>
          <a:p>
            <a:pPr marL="342900" indent="-342900">
              <a:spcBef>
                <a:spcPts val="1200"/>
              </a:spcBef>
              <a:buFont typeface="Wingdings" pitchFamily="2" charset="2"/>
              <a:buChar char="q"/>
            </a:pPr>
            <a:r>
              <a:rPr lang="en-US" sz="2600" dirty="0">
                <a:solidFill>
                  <a:schemeClr val="tx1">
                    <a:lumMod val="95000"/>
                    <a:lumOff val="5000"/>
                  </a:schemeClr>
                </a:solidFill>
                <a:latin typeface="+mn-lt"/>
              </a:rPr>
              <a:t>Future Tasks</a:t>
            </a:r>
          </a:p>
        </p:txBody>
      </p:sp>
    </p:spTree>
    <p:extLst>
      <p:ext uri="{BB962C8B-B14F-4D97-AF65-F5344CB8AC3E}">
        <p14:creationId xmlns:p14="http://schemas.microsoft.com/office/powerpoint/2010/main" val="1427601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44498" y="1121616"/>
            <a:ext cx="6153729" cy="2365540"/>
          </a:xfrm>
          <a:prstGeom prst="rect">
            <a:avLst/>
          </a:prstGeom>
          <a:noFill/>
        </p:spPr>
        <p:txBody>
          <a:bodyPr wrap="square" rtlCol="0">
            <a:noAutofit/>
          </a:bodyPr>
          <a:lstStyle/>
          <a:p>
            <a:pPr marL="342900" indent="-342900">
              <a:spcAft>
                <a:spcPts val="1200"/>
              </a:spcAft>
              <a:buFont typeface="Arial" panose="020B0604020202020204" pitchFamily="34" charset="0"/>
              <a:buChar char="•"/>
            </a:pPr>
            <a:r>
              <a:rPr lang="en-US" sz="2400" dirty="0" err="1">
                <a:latin typeface="+mn-lt"/>
              </a:rPr>
              <a:t>AeroDyn</a:t>
            </a:r>
            <a:endParaRPr lang="en-US" sz="2400" dirty="0">
              <a:latin typeface="+mn-lt"/>
            </a:endParaRPr>
          </a:p>
          <a:p>
            <a:pPr marL="640080" indent="-342900">
              <a:spcAft>
                <a:spcPts val="500"/>
              </a:spcAft>
              <a:buFont typeface="Calibri" panose="020F0502020204030204" pitchFamily="34" charset="0"/>
              <a:buChar char="–"/>
            </a:pPr>
            <a:r>
              <a:rPr lang="en-US" sz="2000" dirty="0">
                <a:latin typeface="+mn-lt"/>
              </a:rPr>
              <a:t>An aero-elastic simulation code (by NREL) to predict the aerodynamics</a:t>
            </a:r>
          </a:p>
          <a:p>
            <a:pPr marL="640080" indent="-342900">
              <a:spcAft>
                <a:spcPts val="500"/>
              </a:spcAft>
              <a:buFont typeface="Calibri" panose="020F0502020204030204" pitchFamily="34" charset="0"/>
              <a:buChar char="–"/>
            </a:pPr>
            <a:r>
              <a:rPr lang="en-US" sz="2000" dirty="0">
                <a:latin typeface="+mn-lt"/>
              </a:rPr>
              <a:t>Input: steady or turbulent wind file</a:t>
            </a:r>
          </a:p>
          <a:p>
            <a:pPr marL="640080" indent="-342900">
              <a:spcAft>
                <a:spcPts val="500"/>
              </a:spcAft>
              <a:buFont typeface="Calibri" panose="020F0502020204030204" pitchFamily="34" charset="0"/>
              <a:buChar char="–"/>
            </a:pPr>
            <a:r>
              <a:rPr lang="en-US" sz="2000" dirty="0">
                <a:latin typeface="+mn-lt"/>
              </a:rPr>
              <a:t>Output: force and moment on the turbine components</a:t>
            </a:r>
          </a:p>
        </p:txBody>
      </p:sp>
      <p:sp>
        <p:nvSpPr>
          <p:cNvPr id="8" name="Title 1"/>
          <p:cNvSpPr txBox="1">
            <a:spLocks/>
          </p:cNvSpPr>
          <p:nvPr/>
        </p:nvSpPr>
        <p:spPr bwMode="auto">
          <a:xfrm>
            <a:off x="1123950" y="-1"/>
            <a:ext cx="8020049" cy="866776"/>
          </a:xfrm>
          <a:prstGeom prst="rect">
            <a:avLst/>
          </a:prstGeom>
          <a:noFill/>
          <a:extLst/>
        </p:spPr>
        <p:txBody>
          <a:bodyPr wrap="none" lIns="0" tIns="0" rIns="0" bIns="0" anchor="ct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altLang="zh-CN" sz="3600" dirty="0">
                <a:solidFill>
                  <a:schemeClr val="tx1">
                    <a:lumMod val="95000"/>
                    <a:lumOff val="5000"/>
                  </a:schemeClr>
                </a:solidFill>
                <a:cs typeface="Arial" pitchFamily="34" charset="0"/>
              </a:rPr>
              <a:t>Nonlinear Aerodynamics</a:t>
            </a:r>
          </a:p>
        </p:txBody>
      </p:sp>
      <p:graphicFrame>
        <p:nvGraphicFramePr>
          <p:cNvPr id="2" name="Object 1"/>
          <p:cNvGraphicFramePr>
            <a:graphicFrameLocks noChangeAspect="1"/>
          </p:cNvGraphicFramePr>
          <p:nvPr>
            <p:extLst>
              <p:ext uri="{D42A27DB-BD31-4B8C-83A1-F6EECF244321}">
                <p14:modId xmlns:p14="http://schemas.microsoft.com/office/powerpoint/2010/main" val="1564526152"/>
              </p:ext>
            </p:extLst>
          </p:nvPr>
        </p:nvGraphicFramePr>
        <p:xfrm>
          <a:off x="2887811" y="4217240"/>
          <a:ext cx="3327400" cy="431800"/>
        </p:xfrm>
        <a:graphic>
          <a:graphicData uri="http://schemas.openxmlformats.org/presentationml/2006/ole">
            <mc:AlternateContent xmlns:mc="http://schemas.openxmlformats.org/markup-compatibility/2006">
              <mc:Choice xmlns:v="urn:schemas-microsoft-com:vml" Requires="v">
                <p:oleObj spid="_x0000_s373868" name="Equation" r:id="rId4" imgW="3327120" imgH="431640" progId="Equation.DSMT4">
                  <p:embed/>
                </p:oleObj>
              </mc:Choice>
              <mc:Fallback>
                <p:oleObj name="Equation" r:id="rId4" imgW="3327120" imgH="431640" progId="Equation.DSMT4">
                  <p:embed/>
                  <p:pic>
                    <p:nvPicPr>
                      <p:cNvPr id="0" name=""/>
                      <p:cNvPicPr/>
                      <p:nvPr/>
                    </p:nvPicPr>
                    <p:blipFill>
                      <a:blip r:embed="rId5"/>
                      <a:stretch>
                        <a:fillRect/>
                      </a:stretch>
                    </p:blipFill>
                    <p:spPr>
                      <a:xfrm>
                        <a:off x="2887811" y="4217240"/>
                        <a:ext cx="3327400" cy="431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p:cNvSpPr txBox="1"/>
              <p:nvPr/>
            </p:nvSpPr>
            <p:spPr>
              <a:xfrm>
                <a:off x="744536" y="4744377"/>
                <a:ext cx="3527428" cy="1666875"/>
              </a:xfrm>
              <a:prstGeom prst="rect">
                <a:avLst/>
              </a:prstGeom>
              <a:noFill/>
            </p:spPr>
            <p:txBody>
              <a:bodyPr wrap="square" rtlCol="0">
                <a:noAutofit/>
              </a:bodyPr>
              <a:lstStyle/>
              <a:p>
                <a:pPr marL="342900" indent="-342900">
                  <a:spcAft>
                    <a:spcPts val="500"/>
                  </a:spcAft>
                  <a:buFontTx/>
                  <a:buChar char="–"/>
                </a:pPr>
                <a14:m>
                  <m:oMath xmlns:m="http://schemas.openxmlformats.org/officeDocument/2006/math">
                    <m:r>
                      <a:rPr lang="en-US" sz="2000" b="0" i="1" smtClean="0">
                        <a:latin typeface="Cambria Math"/>
                      </a:rPr>
                      <m:t>𝑀</m:t>
                    </m:r>
                  </m:oMath>
                </a14:m>
                <a:r>
                  <a:rPr lang="en-US" sz="2000" dirty="0"/>
                  <a:t>: </a:t>
                </a:r>
                <a:r>
                  <a:rPr lang="en-US" sz="2000" dirty="0">
                    <a:latin typeface="+mn-lt"/>
                  </a:rPr>
                  <a:t>mass matrix</a:t>
                </a:r>
              </a:p>
              <a:p>
                <a:pPr marL="342900" indent="-342900">
                  <a:spcAft>
                    <a:spcPts val="500"/>
                  </a:spcAft>
                  <a:buFontTx/>
                  <a:buChar char="–"/>
                </a:pPr>
                <a14:m>
                  <m:oMath xmlns:m="http://schemas.openxmlformats.org/officeDocument/2006/math">
                    <m:bar>
                      <m:barPr>
                        <m:ctrlPr>
                          <a:rPr lang="en-US" sz="2000" b="0" i="1" smtClean="0">
                            <a:latin typeface="Cambria Math"/>
                          </a:rPr>
                        </m:ctrlPr>
                      </m:barPr>
                      <m:e>
                        <m:r>
                          <a:rPr lang="en-US" sz="2000" i="1">
                            <a:latin typeface="Cambria Math"/>
                          </a:rPr>
                          <m:t>𝑓</m:t>
                        </m:r>
                      </m:e>
                    </m:bar>
                  </m:oMath>
                </a14:m>
                <a:r>
                  <a:rPr lang="en-US" sz="2000" dirty="0">
                    <a:latin typeface="+mn-lt"/>
                  </a:rPr>
                  <a:t>: force</a:t>
                </a:r>
              </a:p>
              <a:p>
                <a:pPr marL="342900" indent="-342900">
                  <a:spcAft>
                    <a:spcPts val="500"/>
                  </a:spcAft>
                  <a:buFontTx/>
                  <a:buChar char="–"/>
                </a:pPr>
                <a14:m>
                  <m:oMath xmlns:m="http://schemas.openxmlformats.org/officeDocument/2006/math">
                    <m:bar>
                      <m:barPr>
                        <m:ctrlPr>
                          <a:rPr lang="en-US" sz="2000" b="0" i="1" dirty="0" smtClean="0">
                            <a:latin typeface="Cambria Math"/>
                          </a:rPr>
                        </m:ctrlPr>
                      </m:barPr>
                      <m:e>
                        <m:r>
                          <a:rPr lang="en-US" sz="2000" i="1" dirty="0">
                            <a:latin typeface="Cambria Math"/>
                          </a:rPr>
                          <m:t>𝑢</m:t>
                        </m:r>
                      </m:e>
                    </m:bar>
                  </m:oMath>
                </a14:m>
                <a:r>
                  <a:rPr lang="en-US" sz="2000" dirty="0">
                    <a:latin typeface="+mn-lt"/>
                  </a:rPr>
                  <a:t>: control input </a:t>
                </a:r>
              </a:p>
              <a:p>
                <a:pPr marL="342900" indent="-342900">
                  <a:spcAft>
                    <a:spcPts val="500"/>
                  </a:spcAft>
                  <a:buFontTx/>
                  <a:buChar char="–"/>
                </a:pPr>
                <a14:m>
                  <m:oMath xmlns:m="http://schemas.openxmlformats.org/officeDocument/2006/math">
                    <m:sSub>
                      <m:sSubPr>
                        <m:ctrlPr>
                          <a:rPr lang="en-US" sz="2000" i="1" smtClean="0">
                            <a:latin typeface="Cambria Math"/>
                          </a:rPr>
                        </m:ctrlPr>
                      </m:sSubPr>
                      <m:e>
                        <m:bar>
                          <m:barPr>
                            <m:ctrlPr>
                              <a:rPr lang="en-US" sz="2000" i="1" smtClean="0">
                                <a:latin typeface="Cambria Math"/>
                              </a:rPr>
                            </m:ctrlPr>
                          </m:barPr>
                          <m:e>
                            <m:r>
                              <a:rPr lang="en-US" sz="2000" b="0" i="1" smtClean="0">
                                <a:latin typeface="Cambria Math"/>
                              </a:rPr>
                              <m:t>𝑢</m:t>
                            </m:r>
                          </m:e>
                        </m:bar>
                      </m:e>
                      <m:sub>
                        <m:r>
                          <a:rPr lang="en-US" sz="2000" b="0" i="1" smtClean="0">
                            <a:latin typeface="Cambria Math"/>
                          </a:rPr>
                          <m:t>𝑑</m:t>
                        </m:r>
                      </m:sub>
                    </m:sSub>
                  </m:oMath>
                </a14:m>
                <a:r>
                  <a:rPr lang="en-US" sz="2000" dirty="0">
                    <a:latin typeface="+mn-lt"/>
                  </a:rPr>
                  <a:t>: wind input </a:t>
                </a:r>
              </a:p>
              <a:p>
                <a:pPr>
                  <a:spcAft>
                    <a:spcPts val="500"/>
                  </a:spcAft>
                </a:pPr>
                <a:endParaRPr lang="en-US" dirty="0">
                  <a:latin typeface="+mn-lt"/>
                </a:endParaRPr>
              </a:p>
              <a:p>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44536" y="4744377"/>
                <a:ext cx="3527428" cy="1666875"/>
              </a:xfrm>
              <a:prstGeom prst="rect">
                <a:avLst/>
              </a:prstGeom>
              <a:blipFill>
                <a:blip r:embed="rId6"/>
                <a:stretch>
                  <a:fillRect l="-1727" t="-2190" b="-1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38750" y="4741564"/>
                <a:ext cx="3536952" cy="1669688"/>
              </a:xfrm>
              <a:prstGeom prst="rect">
                <a:avLst/>
              </a:prstGeom>
              <a:noFill/>
            </p:spPr>
            <p:txBody>
              <a:bodyPr wrap="square" rtlCol="0">
                <a:noAutofit/>
              </a:bodyPr>
              <a:lstStyle/>
              <a:p>
                <a:pPr marL="342900" indent="-342900">
                  <a:spcAft>
                    <a:spcPts val="500"/>
                  </a:spcAft>
                  <a:buFontTx/>
                  <a:buChar char="–"/>
                </a:pPr>
                <a14:m>
                  <m:oMath xmlns:m="http://schemas.openxmlformats.org/officeDocument/2006/math">
                    <m:bar>
                      <m:barPr>
                        <m:ctrlPr>
                          <a:rPr lang="en-US" sz="2000" i="1" smtClean="0">
                            <a:latin typeface="Cambria Math"/>
                          </a:rPr>
                        </m:ctrlPr>
                      </m:barPr>
                      <m:e>
                        <m:r>
                          <a:rPr lang="en-US" sz="2000" b="0" i="1" smtClean="0">
                            <a:latin typeface="Cambria Math"/>
                          </a:rPr>
                          <m:t>𝑞</m:t>
                        </m:r>
                      </m:e>
                    </m:bar>
                  </m:oMath>
                </a14:m>
                <a:r>
                  <a:rPr lang="en-US" sz="2000" dirty="0"/>
                  <a:t>: </a:t>
                </a:r>
                <a:r>
                  <a:rPr lang="en-US" sz="2000" dirty="0">
                    <a:latin typeface="+mn-lt"/>
                  </a:rPr>
                  <a:t>DOF displacements</a:t>
                </a:r>
              </a:p>
              <a:p>
                <a:pPr marL="342900" indent="-342900">
                  <a:spcAft>
                    <a:spcPts val="500"/>
                  </a:spcAft>
                  <a:buFontTx/>
                  <a:buChar char="–"/>
                </a:pPr>
                <a14:m>
                  <m:oMath xmlns:m="http://schemas.openxmlformats.org/officeDocument/2006/math">
                    <m:bar>
                      <m:barPr>
                        <m:ctrlPr>
                          <a:rPr lang="en-US" sz="2000" i="1" smtClean="0">
                            <a:latin typeface="Cambria Math"/>
                          </a:rPr>
                        </m:ctrlPr>
                      </m:barPr>
                      <m:e>
                        <m:acc>
                          <m:accPr>
                            <m:chr m:val="̇"/>
                            <m:ctrlPr>
                              <a:rPr lang="en-US" sz="2000" i="1" smtClean="0">
                                <a:latin typeface="Cambria Math"/>
                              </a:rPr>
                            </m:ctrlPr>
                          </m:accPr>
                          <m:e>
                            <m:r>
                              <a:rPr lang="en-US" sz="2000" b="0" i="1" smtClean="0">
                                <a:latin typeface="Cambria Math"/>
                              </a:rPr>
                              <m:t>𝑞</m:t>
                            </m:r>
                          </m:e>
                        </m:acc>
                      </m:e>
                    </m:bar>
                  </m:oMath>
                </a14:m>
                <a:r>
                  <a:rPr lang="en-US" sz="2000" dirty="0">
                    <a:latin typeface="+mn-lt"/>
                  </a:rPr>
                  <a:t>: DOF velocities</a:t>
                </a:r>
              </a:p>
              <a:p>
                <a:pPr marL="342900" indent="-342900">
                  <a:spcAft>
                    <a:spcPts val="500"/>
                  </a:spcAft>
                  <a:buFontTx/>
                  <a:buChar char="–"/>
                </a:pPr>
                <a14:m>
                  <m:oMath xmlns:m="http://schemas.openxmlformats.org/officeDocument/2006/math">
                    <m:acc>
                      <m:accPr>
                        <m:chr m:val="̈"/>
                        <m:ctrlPr>
                          <a:rPr lang="en-US" sz="2000" i="1" smtClean="0">
                            <a:latin typeface="Cambria Math"/>
                          </a:rPr>
                        </m:ctrlPr>
                      </m:accPr>
                      <m:e>
                        <m:bar>
                          <m:barPr>
                            <m:ctrlPr>
                              <a:rPr lang="en-US" sz="2000" i="1" smtClean="0">
                                <a:latin typeface="Cambria Math"/>
                              </a:rPr>
                            </m:ctrlPr>
                          </m:barPr>
                          <m:e>
                            <m:r>
                              <a:rPr lang="en-US" sz="2000" b="0" i="1" smtClean="0">
                                <a:latin typeface="Cambria Math"/>
                              </a:rPr>
                              <m:t>𝑞</m:t>
                            </m:r>
                          </m:e>
                        </m:bar>
                      </m:e>
                    </m:acc>
                  </m:oMath>
                </a14:m>
                <a:r>
                  <a:rPr lang="en-US" sz="2000" dirty="0">
                    <a:latin typeface="+mn-lt"/>
                  </a:rPr>
                  <a:t>: DOF accelerations</a:t>
                </a:r>
              </a:p>
              <a:p>
                <a:pPr marL="342900" indent="-342900">
                  <a:spcAft>
                    <a:spcPts val="500"/>
                  </a:spcAft>
                  <a:buFontTx/>
                  <a:buChar char="–"/>
                </a:pPr>
                <a14:m>
                  <m:oMath xmlns:m="http://schemas.openxmlformats.org/officeDocument/2006/math">
                    <m:r>
                      <a:rPr lang="en-US" sz="2000" b="0" i="1" smtClean="0">
                        <a:latin typeface="Cambria Math"/>
                      </a:rPr>
                      <m:t>𝑡</m:t>
                    </m:r>
                  </m:oMath>
                </a14:m>
                <a:r>
                  <a:rPr lang="en-US" sz="2000" dirty="0">
                    <a:latin typeface="+mn-lt"/>
                  </a:rPr>
                  <a:t>: time</a:t>
                </a:r>
              </a:p>
              <a:p>
                <a:pPr marL="342900" indent="-342900">
                  <a:spcAft>
                    <a:spcPts val="500"/>
                  </a:spcAft>
                  <a:buFont typeface="Wingdings" panose="05000000000000000000" pitchFamily="2" charset="2"/>
                  <a:buChar char="§"/>
                </a:pPr>
                <a:endParaRPr lang="en-US" dirty="0"/>
              </a:p>
              <a:p>
                <a:pPr marL="342900" indent="-342900">
                  <a:spcAft>
                    <a:spcPts val="500"/>
                  </a:spcAft>
                  <a:buFont typeface="Wingdings" panose="05000000000000000000" pitchFamily="2" charset="2"/>
                  <a:buChar char="§"/>
                </a:pPr>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238750" y="4741564"/>
                <a:ext cx="3536952" cy="1669688"/>
              </a:xfrm>
              <a:prstGeom prst="rect">
                <a:avLst/>
              </a:prstGeom>
              <a:blipFill rotWithShape="1">
                <a:blip r:embed="rId7"/>
                <a:stretch>
                  <a:fillRect l="-1549" t="-1825" b="-8394"/>
                </a:stretch>
              </a:blipFill>
            </p:spPr>
            <p:txBody>
              <a:bodyPr/>
              <a:lstStyle/>
              <a:p>
                <a:r>
                  <a:rPr lang="en-US">
                    <a:noFill/>
                  </a:rPr>
                  <a:t> </a:t>
                </a:r>
              </a:p>
            </p:txBody>
          </p:sp>
        </mc:Fallback>
      </mc:AlternateContent>
      <p:sp>
        <p:nvSpPr>
          <p:cNvPr id="3" name="Rectangle 2"/>
          <p:cNvSpPr/>
          <p:nvPr/>
        </p:nvSpPr>
        <p:spPr>
          <a:xfrm>
            <a:off x="410308" y="3415006"/>
            <a:ext cx="8733692" cy="830997"/>
          </a:xfrm>
          <a:prstGeom prst="rect">
            <a:avLst/>
          </a:prstGeom>
        </p:spPr>
        <p:txBody>
          <a:bodyPr wrap="square">
            <a:spAutoFit/>
          </a:bodyPr>
          <a:lstStyle/>
          <a:p>
            <a:pPr marL="342900" indent="-342900">
              <a:spcAft>
                <a:spcPts val="500"/>
              </a:spcAft>
              <a:buFont typeface="Arial" panose="020B0604020202020204" pitchFamily="34" charset="0"/>
              <a:buChar char="•"/>
            </a:pPr>
            <a:r>
              <a:rPr lang="en-US" sz="2400" dirty="0">
                <a:latin typeface="+mn-lt"/>
              </a:rPr>
              <a:t>Nonlinear aero-elastic equations of motion of wind turbine system</a:t>
            </a:r>
          </a:p>
        </p:txBody>
      </p:sp>
      <p:sp>
        <p:nvSpPr>
          <p:cNvPr id="5" name="Slide Number Placeholder 4"/>
          <p:cNvSpPr>
            <a:spLocks noGrp="1"/>
          </p:cNvSpPr>
          <p:nvPr>
            <p:ph type="sldNum" sz="quarter" idx="4"/>
          </p:nvPr>
        </p:nvSpPr>
        <p:spPr/>
        <p:txBody>
          <a:bodyPr/>
          <a:lstStyle/>
          <a:p>
            <a:fld id="{4A466926-17EF-4CAC-B717-1CD0EBB5093C}" type="slidenum">
              <a:rPr lang="en-US" smtClean="0"/>
              <a:t>9</a:t>
            </a:fld>
            <a:endParaRPr lang="en-US"/>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54231"/>
          <a:stretch/>
        </p:blipFill>
        <p:spPr>
          <a:xfrm>
            <a:off x="5974775" y="1348647"/>
            <a:ext cx="2610063" cy="2138508"/>
          </a:xfrm>
          <a:prstGeom prst="rect">
            <a:avLst/>
          </a:prstGeom>
        </p:spPr>
      </p:pic>
    </p:spTree>
    <p:extLst>
      <p:ext uri="{BB962C8B-B14F-4D97-AF65-F5344CB8AC3E}">
        <p14:creationId xmlns:p14="http://schemas.microsoft.com/office/powerpoint/2010/main" val="2281320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141396</TotalTime>
  <Words>6350</Words>
  <Application>Microsoft Office PowerPoint</Application>
  <PresentationFormat>On-screen Show (4:3)</PresentationFormat>
  <Paragraphs>889</Paragraphs>
  <Slides>53</Slides>
  <Notes>43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Office Theme</vt:lpstr>
      <vt:lpstr>Equation</vt:lpstr>
      <vt:lpstr>Visio</vt:lpstr>
      <vt:lpstr> Advanced Control Design for Optimal Operation and Maintenance of Wind Turbines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Uconn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DAMPING REDUCTION IN STRUCTURES USING PIEZOELECTRIC CIRCUITRY WITH NEGATIVE RESISTANCE</dc:title>
  <dc:creator>Yuan Yuan</dc:creator>
  <cp:lastModifiedBy>Yuan</cp:lastModifiedBy>
  <cp:revision>2545</cp:revision>
  <cp:lastPrinted>2013-09-27T22:13:56Z</cp:lastPrinted>
  <dcterms:created xsi:type="dcterms:W3CDTF">2010-07-27T18:47:25Z</dcterms:created>
  <dcterms:modified xsi:type="dcterms:W3CDTF">2017-06-26T14:47:24Z</dcterms:modified>
</cp:coreProperties>
</file>